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96" r:id="rId3"/>
    <p:sldId id="258" r:id="rId4"/>
    <p:sldId id="259" r:id="rId5"/>
    <p:sldId id="261" r:id="rId6"/>
    <p:sldId id="263" r:id="rId7"/>
    <p:sldId id="262" r:id="rId8"/>
    <p:sldId id="260" r:id="rId9"/>
    <p:sldId id="264" r:id="rId10"/>
    <p:sldId id="265" r:id="rId11"/>
    <p:sldId id="298" r:id="rId12"/>
    <p:sldId id="266" r:id="rId13"/>
    <p:sldId id="299" r:id="rId14"/>
    <p:sldId id="267" r:id="rId15"/>
    <p:sldId id="271" r:id="rId16"/>
    <p:sldId id="270" r:id="rId17"/>
    <p:sldId id="295" r:id="rId18"/>
    <p:sldId id="272" r:id="rId19"/>
    <p:sldId id="273" r:id="rId20"/>
    <p:sldId id="300" r:id="rId21"/>
    <p:sldId id="276" r:id="rId22"/>
    <p:sldId id="274" r:id="rId23"/>
    <p:sldId id="301" r:id="rId24"/>
    <p:sldId id="278" r:id="rId25"/>
    <p:sldId id="279" r:id="rId26"/>
    <p:sldId id="280" r:id="rId27"/>
    <p:sldId id="281" r:id="rId28"/>
    <p:sldId id="282" r:id="rId29"/>
    <p:sldId id="283" r:id="rId30"/>
    <p:sldId id="285" r:id="rId31"/>
    <p:sldId id="287" r:id="rId32"/>
    <p:sldId id="286" r:id="rId33"/>
    <p:sldId id="288" r:id="rId34"/>
    <p:sldId id="290" r:id="rId35"/>
    <p:sldId id="289" r:id="rId36"/>
    <p:sldId id="291" r:id="rId37"/>
    <p:sldId id="292" r:id="rId38"/>
    <p:sldId id="293" r:id="rId39"/>
    <p:sldId id="302" r:id="rId40"/>
    <p:sldId id="294" r:id="rId41"/>
    <p:sldId id="303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82" autoAdjust="0"/>
    <p:restoredTop sz="86303"/>
  </p:normalViewPr>
  <p:slideViewPr>
    <p:cSldViewPr snapToGrid="0">
      <p:cViewPr varScale="1">
        <p:scale>
          <a:sx n="101" d="100"/>
          <a:sy n="101" d="100"/>
        </p:scale>
        <p:origin x="1312" y="184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4.xml"/><Relationship Id="rId2" Type="http://schemas.openxmlformats.org/officeDocument/2006/relationships/slide" Target="slides/slide32.xml"/><Relationship Id="rId1" Type="http://schemas.openxmlformats.org/officeDocument/2006/relationships/slide" Target="slides/slide1.xml"/><Relationship Id="rId4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95A111-41FE-4F3A-B204-B10C70CB1D99}" type="datetimeFigureOut">
              <a:rPr lang="en-IN" smtClean="0"/>
              <a:t>03/12/24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582AE1-B540-4BEB-B0B3-90CC1E739A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5048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82AE1-B540-4BEB-B0B3-90CC1E739A22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2574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82AE1-B540-4BEB-B0B3-90CC1E739A22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50471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82AE1-B540-4BEB-B0B3-90CC1E739A22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0725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A0C2B-BAC8-3DC0-068F-E9D7827BD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20D89B-251F-2E3F-E28B-A33631B126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BCA684-A09E-1FD1-4C89-FFCC873BBC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F27CF-CF58-894A-F3D4-C0796D8A9B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82AE1-B540-4BEB-B0B3-90CC1E739A22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8401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82AE1-B540-4BEB-B0B3-90CC1E739A22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0880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82AE1-B540-4BEB-B0B3-90CC1E739A22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7451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82AE1-B540-4BEB-B0B3-90CC1E739A22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14160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82AE1-B540-4BEB-B0B3-90CC1E739A22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18470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82AE1-B540-4BEB-B0B3-90CC1E739A22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92325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82AE1-B540-4BEB-B0B3-90CC1E739A22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39740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82AE1-B540-4BEB-B0B3-90CC1E739A22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1545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82AE1-B540-4BEB-B0B3-90CC1E739A22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955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82AE1-B540-4BEB-B0B3-90CC1E739A22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34745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82AE1-B540-4BEB-B0B3-90CC1E739A22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27338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82AE1-B540-4BEB-B0B3-90CC1E739A22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25460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82AE1-B540-4BEB-B0B3-90CC1E739A22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20495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82AE1-B540-4BEB-B0B3-90CC1E739A22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3210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82AE1-B540-4BEB-B0B3-90CC1E739A22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6366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82AE1-B540-4BEB-B0B3-90CC1E739A22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48702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82AE1-B540-4BEB-B0B3-90CC1E739A22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10052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82AE1-B540-4BEB-B0B3-90CC1E739A22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9155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82AE1-B540-4BEB-B0B3-90CC1E739A22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8505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82AE1-B540-4BEB-B0B3-90CC1E739A22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2538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82AE1-B540-4BEB-B0B3-90CC1E739A22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466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82AE1-B540-4BEB-B0B3-90CC1E739A22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0390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82AE1-B540-4BEB-B0B3-90CC1E739A22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7969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82AE1-B540-4BEB-B0B3-90CC1E739A22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082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C1360-EB2A-48AB-F4E8-C044C28F1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24D95C-1640-446D-326C-76C220054C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153A5D-875C-FCBC-C05A-792AB88A6E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38F1A-8E3E-C419-EB55-E3A3D469C5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82AE1-B540-4BEB-B0B3-90CC1E739A22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3594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015A2-AEA0-A83D-95EB-A31B4ADD0D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30B040-A110-2FDC-8440-12EF084072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004AF-6938-366D-0388-28D2DA20B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09866-602E-4995-B2DB-AF23AFCB7BD9}" type="datetimeFigureOut">
              <a:rPr lang="en-IN" smtClean="0"/>
              <a:t>03/12/24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CDDAD-5A9C-CE07-D561-05562AD79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56D71-4F24-A6D1-7F60-C5C9E8B3C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C6B86-C6B9-43C6-AEF0-ACB99871DF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2246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DDE3C-0EDF-47E7-00FD-7BE0914DF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154474-310F-CC48-8081-5827ABBE61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92B46-74AA-D66D-0762-ABFA31079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09866-602E-4995-B2DB-AF23AFCB7BD9}" type="datetimeFigureOut">
              <a:rPr lang="en-IN" smtClean="0"/>
              <a:t>03/12/24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91FD8-706E-374C-1BD1-ED9803BDE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C8BC1-8E00-BB82-7769-EA0C9D516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C6B86-C6B9-43C6-AEF0-ACB99871DF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7650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47A3A9-352F-E4FD-C6C4-A204E42A02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3B66C2-27B5-CE01-0A68-2F605DC590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2C17B-959A-DBC2-60A8-61F03AA12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09866-602E-4995-B2DB-AF23AFCB7BD9}" type="datetimeFigureOut">
              <a:rPr lang="en-IN" smtClean="0"/>
              <a:t>03/12/24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FB732-FD17-FBDC-F23A-E37252066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F28596-F952-DE0A-5F5D-D1A260D24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C6B86-C6B9-43C6-AEF0-ACB99871DF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8270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14BDC-988C-309C-82A1-F17E4D164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41775-DA56-03A8-08DC-971085DE1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6CA98-5EF0-F0C4-7295-E12BE6129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09866-602E-4995-B2DB-AF23AFCB7BD9}" type="datetimeFigureOut">
              <a:rPr lang="en-IN" smtClean="0"/>
              <a:t>03/12/24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E7DAE-04DB-624D-4337-6F7E07154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F0387-0BC3-0330-D6E5-AB070CE28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C6B86-C6B9-43C6-AEF0-ACB99871DF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722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82900-E0F4-E05A-B36D-F03CDA2C9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658CF-C033-1D36-3CF9-D934FEA5B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2DCBB-0500-543B-BFEC-3DE41C785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09866-602E-4995-B2DB-AF23AFCB7BD9}" type="datetimeFigureOut">
              <a:rPr lang="en-IN" smtClean="0"/>
              <a:t>03/12/24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6559E-1013-8DD1-A32E-6A463B652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DEB17-83BB-43D7-CEC4-C9C921DC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C6B86-C6B9-43C6-AEF0-ACB99871DF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3639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855B8-ADBF-D877-B187-44C9142E2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3DEFD-CA65-3598-AB3C-EF059DDDAE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6A5F77-2C27-F44D-7254-A165EC9544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2E9B81-AB91-F459-1132-C0EB3DC94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09866-602E-4995-B2DB-AF23AFCB7BD9}" type="datetimeFigureOut">
              <a:rPr lang="en-IN" smtClean="0"/>
              <a:t>03/12/24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E6686-1939-3277-963A-DC3EDACCB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CD51B6-2BAA-FE28-0DDC-1539143EB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C6B86-C6B9-43C6-AEF0-ACB99871DF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2874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96015-E859-B050-C2D0-7CE460FDA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B8C95-42A8-7A08-04E7-EADD608EC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532647-71E8-83D1-50B4-6B57118EBE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D0428F-1523-1E03-33F6-B31BD8788F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E92655-044A-1135-FD2A-99D4CE7A2B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4DE3B3-F6A2-255C-FAD4-65867EC6A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09866-602E-4995-B2DB-AF23AFCB7BD9}" type="datetimeFigureOut">
              <a:rPr lang="en-IN" smtClean="0"/>
              <a:t>03/12/24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5C4552-B977-FBA3-7E31-107BD7581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DA3FED-614C-1E4E-18EB-57E5640D4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C6B86-C6B9-43C6-AEF0-ACB99871DF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2926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F3BC4-B387-C828-B03D-88C790110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6C684D-F795-AEB9-E752-23FF25561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09866-602E-4995-B2DB-AF23AFCB7BD9}" type="datetimeFigureOut">
              <a:rPr lang="en-IN" smtClean="0"/>
              <a:t>03/12/24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8BB525-40FF-9D5C-3788-B42C0FD55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0DA805-940C-D32F-6614-12D93F4F1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C6B86-C6B9-43C6-AEF0-ACB99871DF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2390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80A799-0229-E426-F962-5C48EB615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09866-602E-4995-B2DB-AF23AFCB7BD9}" type="datetimeFigureOut">
              <a:rPr lang="en-IN" smtClean="0"/>
              <a:t>03/12/24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CF8700-53C4-1537-8737-E2E47F3D7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4D29C-F064-00EB-D4D1-097E3C5E7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C6B86-C6B9-43C6-AEF0-ACB99871DF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7215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0EA5D-9E21-B1E4-6B3D-B60A768F7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74429-6133-50CA-A8CB-5D58261D8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0100DC-3F9A-04AE-ACD3-29FCF061CA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A80C83-0DD4-6AEB-B5CC-559550950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09866-602E-4995-B2DB-AF23AFCB7BD9}" type="datetimeFigureOut">
              <a:rPr lang="en-IN" smtClean="0"/>
              <a:t>03/12/24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D804F1-DBDD-CDAE-4E3C-CE5621615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834A64-473C-BC6F-C42A-86CDAD1BB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C6B86-C6B9-43C6-AEF0-ACB99871DF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7222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67F72-412C-35CA-D20C-CFDABB474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30AF56-0AD6-E18C-4E4E-103F2FBE36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1EE64C-E152-3DBA-C7D2-BBB9F4367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8FDE09-BA69-25FA-4930-04F94DC69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09866-602E-4995-B2DB-AF23AFCB7BD9}" type="datetimeFigureOut">
              <a:rPr lang="en-IN" smtClean="0"/>
              <a:t>03/12/24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99F974-6458-305D-D712-84A7169CF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626060-4C90-37CF-E1E0-83F3DEFC5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C6B86-C6B9-43C6-AEF0-ACB99871DF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1628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55F63C-BD3C-7EB8-FC90-4680062A8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B35AF-7D04-D767-EBA8-1FD611457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BA9A3-4C0A-161A-015D-EC76F7BC3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C09866-602E-4995-B2DB-AF23AFCB7BD9}" type="datetimeFigureOut">
              <a:rPr lang="en-IN" smtClean="0"/>
              <a:t>03/12/24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2DDC9-1AE0-FBF5-ED80-C3F998FF1F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D2007-D6A9-B3D7-2B65-105AC5433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EC6B86-C6B9-43C6-AEF0-ACB99871DF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8947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CB54B-3AC1-6841-1D5B-BF55FDFF34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OSI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D5B652-FA2D-5CCC-1E62-DF2AB6119D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b="1" dirty="0"/>
              <a:t>O</a:t>
            </a:r>
            <a:r>
              <a:rPr lang="en-IN" dirty="0"/>
              <a:t>pen </a:t>
            </a:r>
            <a:r>
              <a:rPr lang="en-IN" b="1" dirty="0"/>
              <a:t>S</a:t>
            </a:r>
            <a:r>
              <a:rPr lang="en-IN" dirty="0"/>
              <a:t>ystem </a:t>
            </a:r>
            <a:r>
              <a:rPr lang="en-IN" b="1" dirty="0"/>
              <a:t>I</a:t>
            </a:r>
            <a:r>
              <a:rPr lang="en-IN" dirty="0"/>
              <a:t>nterconnection</a:t>
            </a:r>
          </a:p>
        </p:txBody>
      </p:sp>
    </p:spTree>
    <p:extLst>
      <p:ext uri="{BB962C8B-B14F-4D97-AF65-F5344CB8AC3E}">
        <p14:creationId xmlns:p14="http://schemas.microsoft.com/office/powerpoint/2010/main" val="914058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87E4C8C-32AA-7831-83A3-01DD45294689}"/>
              </a:ext>
            </a:extLst>
          </p:cNvPr>
          <p:cNvSpPr/>
          <p:nvPr/>
        </p:nvSpPr>
        <p:spPr>
          <a:xfrm>
            <a:off x="1356527" y="663191"/>
            <a:ext cx="3959051" cy="7938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LAYER</a:t>
            </a:r>
            <a:endParaRPr lang="en-IN" dirty="0"/>
          </a:p>
        </p:txBody>
      </p:sp>
      <p:pic>
        <p:nvPicPr>
          <p:cNvPr id="12" name="Picture 11" descr="A logo of a google chrome&#10;&#10;Description automatically generated">
            <a:extLst>
              <a:ext uri="{FF2B5EF4-FFF2-40B4-BE49-F238E27FC236}">
                <a16:creationId xmlns:a16="http://schemas.microsoft.com/office/drawing/2014/main" id="{1FDBBDA2-A9BE-585F-8799-495F33988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95" y="4176019"/>
            <a:ext cx="2012053" cy="1500395"/>
          </a:xfrm>
          <a:prstGeom prst="rect">
            <a:avLst/>
          </a:prstGeom>
        </p:spPr>
      </p:pic>
      <p:pic>
        <p:nvPicPr>
          <p:cNvPr id="14" name="Picture 13" descr="A logo of a fox and a bird&#10;&#10;Description automatically generated">
            <a:extLst>
              <a:ext uri="{FF2B5EF4-FFF2-40B4-BE49-F238E27FC236}">
                <a16:creationId xmlns:a16="http://schemas.microsoft.com/office/drawing/2014/main" id="{619DD965-3885-5B4A-598F-F611689E40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728" y="4130717"/>
            <a:ext cx="1500809" cy="1590997"/>
          </a:xfrm>
          <a:prstGeom prst="rect">
            <a:avLst/>
          </a:prstGeom>
        </p:spPr>
      </p:pic>
      <p:pic>
        <p:nvPicPr>
          <p:cNvPr id="16" name="Picture 15" descr="A logo of a company&#10;&#10;Description automatically generated">
            <a:extLst>
              <a:ext uri="{FF2B5EF4-FFF2-40B4-BE49-F238E27FC236}">
                <a16:creationId xmlns:a16="http://schemas.microsoft.com/office/drawing/2014/main" id="{F99A9D8D-20CD-3FDD-C213-C926EC0992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17" y="3922931"/>
            <a:ext cx="2740923" cy="20065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004DA0-803A-7A68-BF09-C8C8265750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9740" y="3806687"/>
            <a:ext cx="2095792" cy="19719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64DD7F9-B448-2DFE-0958-4D4D6B25B547}"/>
              </a:ext>
            </a:extLst>
          </p:cNvPr>
          <p:cNvSpPr txBox="1"/>
          <p:nvPr/>
        </p:nvSpPr>
        <p:spPr>
          <a:xfrm>
            <a:off x="4055165" y="3806687"/>
            <a:ext cx="169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D12851-6780-2656-BE94-BA6B4294773D}"/>
              </a:ext>
            </a:extLst>
          </p:cNvPr>
          <p:cNvSpPr txBox="1"/>
          <p:nvPr/>
        </p:nvSpPr>
        <p:spPr>
          <a:xfrm>
            <a:off x="1356526" y="2638544"/>
            <a:ext cx="7421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 layer is used by network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9C9310-8471-554F-2216-33C056D7F145}"/>
              </a:ext>
            </a:extLst>
          </p:cNvPr>
          <p:cNvSpPr txBox="1"/>
          <p:nvPr/>
        </p:nvSpPr>
        <p:spPr>
          <a:xfrm>
            <a:off x="1356526" y="3484364"/>
            <a:ext cx="7696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Network application means computer application that uses internet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6E9A568-AD74-EF35-3E10-BAD02D262372}"/>
              </a:ext>
            </a:extLst>
          </p:cNvPr>
          <p:cNvCxnSpPr/>
          <p:nvPr/>
        </p:nvCxnSpPr>
        <p:spPr>
          <a:xfrm>
            <a:off x="502920" y="2823210"/>
            <a:ext cx="56007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FAF6EE2-196C-C157-0FDC-0E7A99BA0A15}"/>
              </a:ext>
            </a:extLst>
          </p:cNvPr>
          <p:cNvCxnSpPr/>
          <p:nvPr/>
        </p:nvCxnSpPr>
        <p:spPr>
          <a:xfrm>
            <a:off x="502920" y="3681005"/>
            <a:ext cx="56007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3184247-8F7D-41A3-7161-F724D8CCC085}"/>
              </a:ext>
            </a:extLst>
          </p:cNvPr>
          <p:cNvSpPr txBox="1"/>
          <p:nvPr/>
        </p:nvSpPr>
        <p:spPr>
          <a:xfrm>
            <a:off x="6518365" y="736935"/>
            <a:ext cx="3959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 layer is the closest layer to the end user</a:t>
            </a:r>
          </a:p>
        </p:txBody>
      </p:sp>
    </p:spTree>
    <p:extLst>
      <p:ext uri="{BB962C8B-B14F-4D97-AF65-F5344CB8AC3E}">
        <p14:creationId xmlns:p14="http://schemas.microsoft.com/office/powerpoint/2010/main" val="4269809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2CE3F-8E6B-206B-090D-F530A1880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2C64F84-F0C1-1F1A-65BF-3D4879984779}"/>
              </a:ext>
            </a:extLst>
          </p:cNvPr>
          <p:cNvSpPr/>
          <p:nvPr/>
        </p:nvSpPr>
        <p:spPr>
          <a:xfrm>
            <a:off x="464987" y="460663"/>
            <a:ext cx="3959051" cy="7938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APPLICATION LAYER PROTOCOLS</a:t>
            </a:r>
            <a:endParaRPr lang="en-IN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AB1B43-B6F7-5A4B-9A10-31DD5E4BE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28" y="2141110"/>
            <a:ext cx="2780547" cy="374705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A250364-1CA5-A1BE-38BD-D8D370DEEA42}"/>
              </a:ext>
            </a:extLst>
          </p:cNvPr>
          <p:cNvSpPr txBox="1"/>
          <p:nvPr/>
        </p:nvSpPr>
        <p:spPr>
          <a:xfrm>
            <a:off x="4055165" y="3806687"/>
            <a:ext cx="169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B100B2-6AC0-BCF6-C279-27D4068A12A9}"/>
              </a:ext>
            </a:extLst>
          </p:cNvPr>
          <p:cNvSpPr txBox="1"/>
          <p:nvPr/>
        </p:nvSpPr>
        <p:spPr>
          <a:xfrm>
            <a:off x="5924359" y="2626645"/>
            <a:ext cx="169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 Transfer</a:t>
            </a:r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7BFB58-C619-0F2D-B73F-C7CC4184FB9A}"/>
              </a:ext>
            </a:extLst>
          </p:cNvPr>
          <p:cNvSpPr txBox="1"/>
          <p:nvPr/>
        </p:nvSpPr>
        <p:spPr>
          <a:xfrm>
            <a:off x="5935336" y="4791276"/>
            <a:ext cx="193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 Surfing</a:t>
            </a:r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2AAF0DA-EA99-398B-66D4-ABC00AA846E6}"/>
              </a:ext>
            </a:extLst>
          </p:cNvPr>
          <p:cNvSpPr txBox="1"/>
          <p:nvPr/>
        </p:nvSpPr>
        <p:spPr>
          <a:xfrm>
            <a:off x="10106545" y="2626645"/>
            <a:ext cx="18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Emails</a:t>
            </a:r>
            <a:endParaRPr lang="en-I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815363-4B4D-BD09-2395-1AD266AA7B9C}"/>
              </a:ext>
            </a:extLst>
          </p:cNvPr>
          <p:cNvSpPr txBox="1"/>
          <p:nvPr/>
        </p:nvSpPr>
        <p:spPr>
          <a:xfrm>
            <a:off x="10106545" y="4791276"/>
            <a:ext cx="2325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Virtual terminals</a:t>
            </a:r>
            <a:endParaRPr lang="en-IN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EBDFD4C-16C2-9072-084F-0BB1FCB8B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422" y="1906296"/>
            <a:ext cx="1434805" cy="13868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16222CC-9AEB-EF9B-D7AF-106A30F7D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6531" y="3861090"/>
            <a:ext cx="1316231" cy="203490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C5066E0-D006-C511-0327-7C4F498564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9670" y="1815289"/>
            <a:ext cx="1338946" cy="145075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1D65442-D0E7-0351-D289-6171440A23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2386" y="4345831"/>
            <a:ext cx="1316230" cy="1542331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5D87500-3D73-A226-F821-E20FA0726FD0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5185954" y="2811311"/>
            <a:ext cx="7384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31F170D-538E-B76E-BB64-A3D36FD9DEB5}"/>
              </a:ext>
            </a:extLst>
          </p:cNvPr>
          <p:cNvCxnSpPr>
            <a:cxnSpLocks/>
          </p:cNvCxnSpPr>
          <p:nvPr/>
        </p:nvCxnSpPr>
        <p:spPr>
          <a:xfrm>
            <a:off x="5196931" y="4975942"/>
            <a:ext cx="7384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325078-FF23-719F-0963-78BFE9424AB9}"/>
              </a:ext>
            </a:extLst>
          </p:cNvPr>
          <p:cNvCxnSpPr>
            <a:endCxn id="29" idx="1"/>
          </p:cNvCxnSpPr>
          <p:nvPr/>
        </p:nvCxnSpPr>
        <p:spPr>
          <a:xfrm>
            <a:off x="9261566" y="2811311"/>
            <a:ext cx="8449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2473ED9-128E-B274-8D66-CCFE1FACE0AD}"/>
              </a:ext>
            </a:extLst>
          </p:cNvPr>
          <p:cNvCxnSpPr/>
          <p:nvPr/>
        </p:nvCxnSpPr>
        <p:spPr>
          <a:xfrm>
            <a:off x="9300878" y="4975942"/>
            <a:ext cx="8449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756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7AC79CF-FB90-24D1-F59B-326D24C49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68" y="1893003"/>
            <a:ext cx="2581635" cy="6096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5A056F-939C-AE48-1289-782B4F87B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662" y="2952684"/>
            <a:ext cx="2476846" cy="4763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AA5A78-A6CE-E958-3321-21D507D5F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69" y="2502688"/>
            <a:ext cx="257211" cy="40010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E0C8EAE-3288-7ED3-DB58-4BC31B40071F}"/>
              </a:ext>
            </a:extLst>
          </p:cNvPr>
          <p:cNvSpPr/>
          <p:nvPr/>
        </p:nvSpPr>
        <p:spPr>
          <a:xfrm>
            <a:off x="1095270" y="602901"/>
            <a:ext cx="3567165" cy="6162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PRESENTATION LAYER</a:t>
            </a:r>
            <a:endParaRPr lang="en-IN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3EC5CF-8960-3904-C1D7-F5C50E857404}"/>
              </a:ext>
            </a:extLst>
          </p:cNvPr>
          <p:cNvSpPr txBox="1"/>
          <p:nvPr/>
        </p:nvSpPr>
        <p:spPr>
          <a:xfrm>
            <a:off x="1095270" y="4023232"/>
            <a:ext cx="7004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Ensures data is in a readable format for the session layer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C5D27B-465F-B7C3-388D-D0DE49576C73}"/>
              </a:ext>
            </a:extLst>
          </p:cNvPr>
          <p:cNvSpPr txBox="1"/>
          <p:nvPr/>
        </p:nvSpPr>
        <p:spPr>
          <a:xfrm>
            <a:off x="1095270" y="4692708"/>
            <a:ext cx="9151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layer translates, encrypts, or compresses data to ensure that the information sent and received can be understood by the application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6F04A1-791C-C0D6-974C-55EF8D0C48E5}"/>
              </a:ext>
            </a:extLst>
          </p:cNvPr>
          <p:cNvSpPr txBox="1"/>
          <p:nvPr/>
        </p:nvSpPr>
        <p:spPr>
          <a:xfrm>
            <a:off x="3917013" y="2479402"/>
            <a:ext cx="7764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Presentation layer receives data from the application layer in the sender’s side and from the session layer in the receiver’s side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077D5CA-9994-ACE0-03B4-2BF9A85E5DA8}"/>
              </a:ext>
            </a:extLst>
          </p:cNvPr>
          <p:cNvCxnSpPr>
            <a:endCxn id="2" idx="1"/>
          </p:cNvCxnSpPr>
          <p:nvPr/>
        </p:nvCxnSpPr>
        <p:spPr>
          <a:xfrm>
            <a:off x="365760" y="4207898"/>
            <a:ext cx="7295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D202D1-6876-90F2-307D-6398A3D76930}"/>
              </a:ext>
            </a:extLst>
          </p:cNvPr>
          <p:cNvCxnSpPr/>
          <p:nvPr/>
        </p:nvCxnSpPr>
        <p:spPr>
          <a:xfrm>
            <a:off x="365760" y="4908938"/>
            <a:ext cx="7295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352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17463-48D2-B63F-3936-D26AAF59F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482868-2348-EE17-9E79-BDDE0B8ED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68" y="1893003"/>
            <a:ext cx="2581635" cy="6096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FFF422-5BDB-A387-074C-03C98CDD2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662" y="2952684"/>
            <a:ext cx="2476846" cy="4763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3F5489-35C1-CE84-8DDD-855AC656E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69" y="2502688"/>
            <a:ext cx="257211" cy="40010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B173777-2F11-840B-97AE-7F61680750CA}"/>
              </a:ext>
            </a:extLst>
          </p:cNvPr>
          <p:cNvSpPr/>
          <p:nvPr/>
        </p:nvSpPr>
        <p:spPr>
          <a:xfrm>
            <a:off x="956662" y="743557"/>
            <a:ext cx="3567165" cy="6162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PRESENTATION LAYER</a:t>
            </a:r>
            <a:endParaRPr lang="en-IN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BB95EBC-12A9-0AB3-865E-4FD2B6767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5917" y="3296015"/>
            <a:ext cx="1295418" cy="773773"/>
          </a:xfrm>
          <a:prstGeom prst="rect">
            <a:avLst/>
          </a:prstGeom>
        </p:spPr>
      </p:pic>
      <p:sp>
        <p:nvSpPr>
          <p:cNvPr id="17" name="Arrow: Curved Down 16">
            <a:extLst>
              <a:ext uri="{FF2B5EF4-FFF2-40B4-BE49-F238E27FC236}">
                <a16:creationId xmlns:a16="http://schemas.microsoft.com/office/drawing/2014/main" id="{FA360621-A805-66F3-CF6E-9A5134A0A3D5}"/>
              </a:ext>
            </a:extLst>
          </p:cNvPr>
          <p:cNvSpPr/>
          <p:nvPr/>
        </p:nvSpPr>
        <p:spPr>
          <a:xfrm>
            <a:off x="4662470" y="2679716"/>
            <a:ext cx="2047875" cy="616299"/>
          </a:xfrm>
          <a:prstGeom prst="curved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8DF77D9-92DC-1427-928F-95478498AE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1361" y="3429000"/>
            <a:ext cx="1295418" cy="2995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5CC3916-4CF7-1965-C126-5F36ADA18556}"/>
              </a:ext>
            </a:extLst>
          </p:cNvPr>
          <p:cNvSpPr txBox="1"/>
          <p:nvPr/>
        </p:nvSpPr>
        <p:spPr>
          <a:xfrm>
            <a:off x="5072045" y="2133356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Translation</a:t>
            </a:r>
            <a:endParaRPr lang="en-IN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529A7EB-26FD-AD03-962E-6DF2479F42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2365" y="3386929"/>
            <a:ext cx="924010" cy="295972"/>
          </a:xfrm>
          <a:prstGeom prst="rect">
            <a:avLst/>
          </a:prstGeom>
        </p:spPr>
      </p:pic>
      <p:sp>
        <p:nvSpPr>
          <p:cNvPr id="23" name="Arrow: Curved Down 22">
            <a:extLst>
              <a:ext uri="{FF2B5EF4-FFF2-40B4-BE49-F238E27FC236}">
                <a16:creationId xmlns:a16="http://schemas.microsoft.com/office/drawing/2014/main" id="{B5794B5B-6CA4-B92B-0EB4-F46CA3004F27}"/>
              </a:ext>
            </a:extLst>
          </p:cNvPr>
          <p:cNvSpPr/>
          <p:nvPr/>
        </p:nvSpPr>
        <p:spPr>
          <a:xfrm>
            <a:off x="6701103" y="2657681"/>
            <a:ext cx="2047875" cy="616299"/>
          </a:xfrm>
          <a:prstGeom prst="curved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D4ACA5-F47B-D035-43BE-2821F2D83942}"/>
              </a:ext>
            </a:extLst>
          </p:cNvPr>
          <p:cNvSpPr txBox="1"/>
          <p:nvPr/>
        </p:nvSpPr>
        <p:spPr>
          <a:xfrm>
            <a:off x="6953249" y="2111981"/>
            <a:ext cx="1633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Compression</a:t>
            </a:r>
            <a:endParaRPr lang="en-IN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3622243-AF4F-EDA4-9A95-51D56398F3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0137" y="3956554"/>
            <a:ext cx="1297681" cy="7737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1E971D-AB4B-E30D-5EFB-68CE6FF08632}"/>
              </a:ext>
            </a:extLst>
          </p:cNvPr>
          <p:cNvSpPr txBox="1"/>
          <p:nvPr/>
        </p:nvSpPr>
        <p:spPr>
          <a:xfrm>
            <a:off x="4115917" y="4069515"/>
            <a:ext cx="1519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058384-FCDA-328F-533B-C06EE9145B8D}"/>
              </a:ext>
            </a:extLst>
          </p:cNvPr>
          <p:cNvSpPr txBox="1"/>
          <p:nvPr/>
        </p:nvSpPr>
        <p:spPr>
          <a:xfrm>
            <a:off x="5697062" y="3974108"/>
            <a:ext cx="189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Binary formats</a:t>
            </a:r>
          </a:p>
        </p:txBody>
      </p:sp>
    </p:spTree>
    <p:extLst>
      <p:ext uri="{BB962C8B-B14F-4D97-AF65-F5344CB8AC3E}">
        <p14:creationId xmlns:p14="http://schemas.microsoft.com/office/powerpoint/2010/main" val="2656340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4344BB-8D91-2FF1-4E66-BB0D958E8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259" y="830317"/>
            <a:ext cx="3927067" cy="18432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8CE341-36B6-F325-9056-33F9EF7AF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715" y="3559294"/>
            <a:ext cx="1878465" cy="13453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121BDC-14BA-4809-3D8A-CA7347ABA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8831" y="3150685"/>
            <a:ext cx="2106009" cy="175399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F45FCDE-6B68-97AE-89C9-836B1E018ADE}"/>
              </a:ext>
            </a:extLst>
          </p:cNvPr>
          <p:cNvSpPr/>
          <p:nvPr/>
        </p:nvSpPr>
        <p:spPr>
          <a:xfrm>
            <a:off x="7865568" y="1280165"/>
            <a:ext cx="4039041" cy="10477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COMPRESSED DATA CAN BE TRANSMITTED AT A FASTER RATE</a:t>
            </a:r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E1FA2-EF4A-6AA2-B3E4-FA31AC62691E}"/>
              </a:ext>
            </a:extLst>
          </p:cNvPr>
          <p:cNvSpPr/>
          <p:nvPr/>
        </p:nvSpPr>
        <p:spPr>
          <a:xfrm>
            <a:off x="7810501" y="3686175"/>
            <a:ext cx="4094108" cy="1047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COMPRESSION IS HELPFUL IN REALTIME VIDEO AND AUDIO STREAMING</a:t>
            </a:r>
            <a:endParaRPr lang="en-IN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C18A82-D7DB-85B4-103C-7D8164C38F9D}"/>
              </a:ext>
            </a:extLst>
          </p:cNvPr>
          <p:cNvCxnSpPr>
            <a:cxnSpLocks/>
          </p:cNvCxnSpPr>
          <p:nvPr/>
        </p:nvCxnSpPr>
        <p:spPr>
          <a:xfrm>
            <a:off x="5773783" y="1751942"/>
            <a:ext cx="12540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4D9440-F75D-EB7C-E638-21D6D48F4E86}"/>
              </a:ext>
            </a:extLst>
          </p:cNvPr>
          <p:cNvCxnSpPr>
            <a:cxnSpLocks/>
          </p:cNvCxnSpPr>
          <p:nvPr/>
        </p:nvCxnSpPr>
        <p:spPr>
          <a:xfrm>
            <a:off x="5773783" y="4011785"/>
            <a:ext cx="12540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A887870-9F31-0FA0-4362-51AC2E328393}"/>
              </a:ext>
            </a:extLst>
          </p:cNvPr>
          <p:cNvSpPr/>
          <p:nvPr/>
        </p:nvSpPr>
        <p:spPr>
          <a:xfrm>
            <a:off x="674670" y="283609"/>
            <a:ext cx="3567165" cy="6162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PRESENTATION LAYER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021419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1B0E4-E9D0-2CC5-715A-D0F13FFCF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79C531C-72F1-9247-ABF9-264CADD80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68" y="1893003"/>
            <a:ext cx="2581635" cy="6096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0CED0D-F5C9-3DD4-80B2-F8B5420CB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662" y="2952684"/>
            <a:ext cx="2476846" cy="4763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0C19C5-5A7C-BABE-E24D-C609E7A65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69" y="2502688"/>
            <a:ext cx="257211" cy="40010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F194AA6-4910-D9D4-BBBB-62785BB715E7}"/>
              </a:ext>
            </a:extLst>
          </p:cNvPr>
          <p:cNvSpPr/>
          <p:nvPr/>
        </p:nvSpPr>
        <p:spPr>
          <a:xfrm>
            <a:off x="1095270" y="602901"/>
            <a:ext cx="3567165" cy="6162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PRESENTATION LAYER</a:t>
            </a:r>
            <a:endParaRPr lang="en-IN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8DF1D43-9EDB-8E09-08D8-F6D4D117D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6728" y="3296015"/>
            <a:ext cx="1295418" cy="773773"/>
          </a:xfrm>
          <a:prstGeom prst="rect">
            <a:avLst/>
          </a:prstGeom>
        </p:spPr>
      </p:pic>
      <p:sp>
        <p:nvSpPr>
          <p:cNvPr id="17" name="Arrow: Curved Down 16">
            <a:extLst>
              <a:ext uri="{FF2B5EF4-FFF2-40B4-BE49-F238E27FC236}">
                <a16:creationId xmlns:a16="http://schemas.microsoft.com/office/drawing/2014/main" id="{33237D64-7C66-C550-7301-9DEC2970900E}"/>
              </a:ext>
            </a:extLst>
          </p:cNvPr>
          <p:cNvSpPr/>
          <p:nvPr/>
        </p:nvSpPr>
        <p:spPr>
          <a:xfrm>
            <a:off x="4662470" y="2679716"/>
            <a:ext cx="2047875" cy="616299"/>
          </a:xfrm>
          <a:prstGeom prst="curved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C3B1E09-EA40-EEAA-F0C7-DD88E9BCB7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1361" y="3429000"/>
            <a:ext cx="1295418" cy="2995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6214DB2-D934-03A9-1624-BC14C78024F3}"/>
              </a:ext>
            </a:extLst>
          </p:cNvPr>
          <p:cNvSpPr txBox="1"/>
          <p:nvPr/>
        </p:nvSpPr>
        <p:spPr>
          <a:xfrm>
            <a:off x="5072045" y="2133356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Translation</a:t>
            </a:r>
            <a:endParaRPr lang="en-IN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9A71185-1FBB-14D1-004C-6CB1DFBA78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2365" y="3386929"/>
            <a:ext cx="924010" cy="295972"/>
          </a:xfrm>
          <a:prstGeom prst="rect">
            <a:avLst/>
          </a:prstGeom>
        </p:spPr>
      </p:pic>
      <p:sp>
        <p:nvSpPr>
          <p:cNvPr id="23" name="Arrow: Curved Down 22">
            <a:extLst>
              <a:ext uri="{FF2B5EF4-FFF2-40B4-BE49-F238E27FC236}">
                <a16:creationId xmlns:a16="http://schemas.microsoft.com/office/drawing/2014/main" id="{C9DE8779-1C63-3DB7-261E-3F1EEF2DA042}"/>
              </a:ext>
            </a:extLst>
          </p:cNvPr>
          <p:cNvSpPr/>
          <p:nvPr/>
        </p:nvSpPr>
        <p:spPr>
          <a:xfrm>
            <a:off x="6701103" y="2657681"/>
            <a:ext cx="2047875" cy="616299"/>
          </a:xfrm>
          <a:prstGeom prst="curved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E95058-4A17-82C5-2E24-C3B3D0469DA7}"/>
              </a:ext>
            </a:extLst>
          </p:cNvPr>
          <p:cNvSpPr txBox="1"/>
          <p:nvPr/>
        </p:nvSpPr>
        <p:spPr>
          <a:xfrm>
            <a:off x="6908138" y="2133356"/>
            <a:ext cx="1633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Compression</a:t>
            </a:r>
            <a:endParaRPr lang="en-IN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B828577-E92F-E46C-1141-2E4A739FCD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0137" y="3956554"/>
            <a:ext cx="1297681" cy="7737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605870-5875-BEB8-2F7E-BA0995E6B063}"/>
              </a:ext>
            </a:extLst>
          </p:cNvPr>
          <p:cNvSpPr txBox="1"/>
          <p:nvPr/>
        </p:nvSpPr>
        <p:spPr>
          <a:xfrm>
            <a:off x="8541941" y="2110706"/>
            <a:ext cx="258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Encryption/Decryption</a:t>
            </a:r>
            <a:endParaRPr lang="en-IN" dirty="0"/>
          </a:p>
        </p:txBody>
      </p:sp>
      <p:sp>
        <p:nvSpPr>
          <p:cNvPr id="5" name="Arrow: Curved Down 4">
            <a:extLst>
              <a:ext uri="{FF2B5EF4-FFF2-40B4-BE49-F238E27FC236}">
                <a16:creationId xmlns:a16="http://schemas.microsoft.com/office/drawing/2014/main" id="{728F2E08-BF7B-1CAD-0AFC-EE2EA3BB0C81}"/>
              </a:ext>
            </a:extLst>
          </p:cNvPr>
          <p:cNvSpPr/>
          <p:nvPr/>
        </p:nvSpPr>
        <p:spPr>
          <a:xfrm>
            <a:off x="8739736" y="2615637"/>
            <a:ext cx="2047875" cy="616299"/>
          </a:xfrm>
          <a:prstGeom prst="curved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5CF541-9505-045D-4E11-0EBC2772C3FC}"/>
              </a:ext>
            </a:extLst>
          </p:cNvPr>
          <p:cNvSpPr txBox="1"/>
          <p:nvPr/>
        </p:nvSpPr>
        <p:spPr>
          <a:xfrm>
            <a:off x="10111204" y="3328648"/>
            <a:ext cx="1313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Ih</a:t>
            </a:r>
            <a:r>
              <a:rPr lang="en-US" dirty="0"/>
              <a:t>$%</a:t>
            </a:r>
            <a:r>
              <a:rPr lang="en-US" dirty="0" err="1"/>
              <a:t>jbjk</a:t>
            </a:r>
            <a:r>
              <a:rPr lang="en-US" dirty="0"/>
              <a:t>*&amp;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9AF5FD-F076-993F-86ED-76775251B1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11204" y="3879458"/>
            <a:ext cx="1035588" cy="147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15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678457-5ACE-082F-C23F-1C25089D1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283" y="1895261"/>
            <a:ext cx="9383434" cy="30674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2BA6ED-19B8-DFC8-675F-252386D7765C}"/>
              </a:ext>
            </a:extLst>
          </p:cNvPr>
          <p:cNvSpPr txBox="1"/>
          <p:nvPr/>
        </p:nvSpPr>
        <p:spPr>
          <a:xfrm>
            <a:off x="1744718" y="2354317"/>
            <a:ext cx="2638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SENDER-</a:t>
            </a:r>
            <a:r>
              <a:rPr lang="en-US" b="1" dirty="0"/>
              <a:t> ENCRYPTION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20CD4E-7AD3-EF3F-A401-8A8595F92947}"/>
              </a:ext>
            </a:extLst>
          </p:cNvPr>
          <p:cNvSpPr txBox="1"/>
          <p:nvPr/>
        </p:nvSpPr>
        <p:spPr>
          <a:xfrm>
            <a:off x="7830209" y="2354317"/>
            <a:ext cx="2957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RECEIVER-</a:t>
            </a:r>
            <a:r>
              <a:rPr lang="en-US" b="1" dirty="0"/>
              <a:t> DECRYPTION</a:t>
            </a:r>
            <a:endParaRPr lang="en-IN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8D82FD-EF1D-AA97-D016-35AAFB6F527F}"/>
              </a:ext>
            </a:extLst>
          </p:cNvPr>
          <p:cNvSpPr/>
          <p:nvPr/>
        </p:nvSpPr>
        <p:spPr>
          <a:xfrm>
            <a:off x="4338344" y="1759624"/>
            <a:ext cx="3491865" cy="2712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ENCRYPTION/ DECRYPTION</a:t>
            </a:r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0A5FF8-4A99-88AA-AB11-4E6569681818}"/>
              </a:ext>
            </a:extLst>
          </p:cNvPr>
          <p:cNvSpPr/>
          <p:nvPr/>
        </p:nvSpPr>
        <p:spPr>
          <a:xfrm>
            <a:off x="728062" y="475150"/>
            <a:ext cx="3567165" cy="6162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PRESENTATION LAYER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918207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0382EA-E93C-3BDF-4ABE-3CD03BC39CE2}"/>
              </a:ext>
            </a:extLst>
          </p:cNvPr>
          <p:cNvSpPr/>
          <p:nvPr/>
        </p:nvSpPr>
        <p:spPr>
          <a:xfrm>
            <a:off x="966607" y="653185"/>
            <a:ext cx="4637904" cy="4942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PRESENTATION LAYER PROTOCOLS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38FD70-BF27-235D-6C4E-2A2F277B5DC2}"/>
              </a:ext>
            </a:extLst>
          </p:cNvPr>
          <p:cNvSpPr txBox="1"/>
          <p:nvPr/>
        </p:nvSpPr>
        <p:spPr>
          <a:xfrm>
            <a:off x="1458096" y="2228671"/>
            <a:ext cx="8476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b="1" dirty="0"/>
              <a:t>SSL/TLS</a:t>
            </a:r>
            <a:r>
              <a:rPr lang="en-US" b="1" dirty="0"/>
              <a:t> - </a:t>
            </a:r>
            <a:r>
              <a:rPr lang="en-GB" dirty="0"/>
              <a:t>(Secure Sockets Layer) / </a:t>
            </a:r>
            <a:r>
              <a:rPr lang="en-GB" b="1" dirty="0"/>
              <a:t>TLS</a:t>
            </a:r>
            <a:r>
              <a:rPr lang="en-GB" dirty="0"/>
              <a:t> (Transport Layer Security)</a:t>
            </a:r>
            <a:endParaRPr lang="en-US" b="1" dirty="0"/>
          </a:p>
          <a:p>
            <a:r>
              <a:rPr lang="en-GB" dirty="0"/>
              <a:t>It is a cryptographic protocols used to secure communications over a computer network</a:t>
            </a:r>
            <a:endParaRPr lang="en-US" b="1" dirty="0"/>
          </a:p>
          <a:p>
            <a:endParaRPr lang="en-GB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EE1801-9783-9315-2ADD-91E7556BAD1A}"/>
              </a:ext>
            </a:extLst>
          </p:cNvPr>
          <p:cNvSpPr txBox="1"/>
          <p:nvPr/>
        </p:nvSpPr>
        <p:spPr>
          <a:xfrm>
            <a:off x="1458096" y="3157826"/>
            <a:ext cx="8476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2. </a:t>
            </a:r>
            <a:r>
              <a:rPr lang="en-GB" b="1" dirty="0"/>
              <a:t>JPEG - </a:t>
            </a:r>
            <a:r>
              <a:rPr lang="en-GB" dirty="0"/>
              <a:t>Joint Photographic Experts Group</a:t>
            </a:r>
          </a:p>
          <a:p>
            <a:r>
              <a:rPr lang="en-GB" dirty="0"/>
              <a:t>It is an image compression standard used to reduce the file size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5802C-BF6D-88AA-67FE-7AD71DC19836}"/>
              </a:ext>
            </a:extLst>
          </p:cNvPr>
          <p:cNvSpPr txBox="1"/>
          <p:nvPr/>
        </p:nvSpPr>
        <p:spPr>
          <a:xfrm>
            <a:off x="1458096" y="3853417"/>
            <a:ext cx="8476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3. </a:t>
            </a:r>
            <a:r>
              <a:rPr lang="en-GB" b="1" dirty="0"/>
              <a:t>GIF - </a:t>
            </a:r>
            <a:r>
              <a:rPr lang="en-GB" dirty="0"/>
              <a:t>Graphics Interchange Format</a:t>
            </a:r>
          </a:p>
          <a:p>
            <a:r>
              <a:rPr lang="en-GB" dirty="0"/>
              <a:t>It is a bitmap image format that supports lossless compression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F4978A-4A46-C950-4BB1-F3FAA9947AB4}"/>
              </a:ext>
            </a:extLst>
          </p:cNvPr>
          <p:cNvSpPr txBox="1"/>
          <p:nvPr/>
        </p:nvSpPr>
        <p:spPr>
          <a:xfrm>
            <a:off x="1458096" y="4575427"/>
            <a:ext cx="79330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4. </a:t>
            </a:r>
            <a:r>
              <a:rPr lang="en-GB" b="1" dirty="0"/>
              <a:t>XML- </a:t>
            </a:r>
            <a:r>
              <a:rPr lang="en-GB" dirty="0" err="1"/>
              <a:t>eXtensible</a:t>
            </a:r>
            <a:r>
              <a:rPr lang="en-GB" dirty="0"/>
              <a:t> Markup Language</a:t>
            </a:r>
          </a:p>
          <a:p>
            <a:r>
              <a:rPr lang="en-GB" dirty="0"/>
              <a:t>It is a markup language used for encoding documents in a format that is both human-readable and machine-readable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977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66EA73-7974-1B67-F987-24EDED68CED9}"/>
              </a:ext>
            </a:extLst>
          </p:cNvPr>
          <p:cNvSpPr/>
          <p:nvPr/>
        </p:nvSpPr>
        <p:spPr>
          <a:xfrm>
            <a:off x="1095270" y="602901"/>
            <a:ext cx="3567165" cy="6162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SESSION LAYER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B85C74-45AA-1169-35A4-5AE21CEE1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498" y="2197100"/>
            <a:ext cx="3042259" cy="29683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1B8344-0DA0-033C-7D21-7A7CA2212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681" y="2052161"/>
            <a:ext cx="3196845" cy="31132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7376A9-45E6-CBDF-D411-B32F94B2FDF2}"/>
              </a:ext>
            </a:extLst>
          </p:cNvPr>
          <p:cNvSpPr txBox="1"/>
          <p:nvPr/>
        </p:nvSpPr>
        <p:spPr>
          <a:xfrm>
            <a:off x="6096000" y="1523484"/>
            <a:ext cx="5543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hire few helpers for setting up things in the party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2EFB25-7CC7-B3D1-030D-A0A3E5F91EA1}"/>
              </a:ext>
            </a:extLst>
          </p:cNvPr>
          <p:cNvSpPr txBox="1"/>
          <p:nvPr/>
        </p:nvSpPr>
        <p:spPr>
          <a:xfrm>
            <a:off x="1829991" y="1523484"/>
            <a:ext cx="2419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are hosting a party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241CFE-48BE-E32B-A25A-E1A9450B38E9}"/>
              </a:ext>
            </a:extLst>
          </p:cNvPr>
          <p:cNvSpPr txBox="1"/>
          <p:nvPr/>
        </p:nvSpPr>
        <p:spPr>
          <a:xfrm>
            <a:off x="1468498" y="5669280"/>
            <a:ext cx="861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happens in the session layer in setting up a session</a:t>
            </a:r>
          </a:p>
        </p:txBody>
      </p:sp>
    </p:spTree>
    <p:extLst>
      <p:ext uri="{BB962C8B-B14F-4D97-AF65-F5344CB8AC3E}">
        <p14:creationId xmlns:p14="http://schemas.microsoft.com/office/powerpoint/2010/main" val="2436571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drawing of a computer and a computer&#10;&#10;Description automatically generated">
            <a:extLst>
              <a:ext uri="{FF2B5EF4-FFF2-40B4-BE49-F238E27FC236}">
                <a16:creationId xmlns:a16="http://schemas.microsoft.com/office/drawing/2014/main" id="{20620711-953A-1FA9-177B-635BED2185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28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02F5BE-45FF-0E81-6330-B6E4041EF44E}"/>
              </a:ext>
            </a:extLst>
          </p:cNvPr>
          <p:cNvSpPr txBox="1"/>
          <p:nvPr/>
        </p:nvSpPr>
        <p:spPr>
          <a:xfrm>
            <a:off x="2100649" y="2323070"/>
            <a:ext cx="8106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Session helps in setting up and managing connections enabling sending and receiving of data, followed by termination of sessions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ABEB8C-732B-166E-4430-F1DE362A0263}"/>
              </a:ext>
            </a:extLst>
          </p:cNvPr>
          <p:cNvSpPr txBox="1"/>
          <p:nvPr/>
        </p:nvSpPr>
        <p:spPr>
          <a:xfrm>
            <a:off x="4271553" y="2969401"/>
            <a:ext cx="408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APIs – Helpers of session layer</a:t>
            </a:r>
          </a:p>
        </p:txBody>
      </p:sp>
    </p:spTree>
    <p:extLst>
      <p:ext uri="{BB962C8B-B14F-4D97-AF65-F5344CB8AC3E}">
        <p14:creationId xmlns:p14="http://schemas.microsoft.com/office/powerpoint/2010/main" val="813614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artoon of a cloud with question marks and lightning&#10;&#10;Description automatically generated">
            <a:extLst>
              <a:ext uri="{FF2B5EF4-FFF2-40B4-BE49-F238E27FC236}">
                <a16:creationId xmlns:a16="http://schemas.microsoft.com/office/drawing/2014/main" id="{91D942FD-04D9-3B0F-3A52-7211F94226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27" r="1" b="1"/>
          <a:stretch/>
        </p:blipFill>
        <p:spPr>
          <a:xfrm>
            <a:off x="1363362" y="2157276"/>
            <a:ext cx="9471510" cy="4107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28DF65-C619-5708-EA76-78CA5E663998}"/>
              </a:ext>
            </a:extLst>
          </p:cNvPr>
          <p:cNvSpPr txBox="1"/>
          <p:nvPr/>
        </p:nvSpPr>
        <p:spPr>
          <a:xfrm>
            <a:off x="1363362" y="593124"/>
            <a:ext cx="10350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Open Systems Interconnection (OSI) model describes </a:t>
            </a:r>
            <a:r>
              <a:rPr lang="en-GB" i="1" dirty="0"/>
              <a:t>seven layers that computer systems use to communicate over a network</a:t>
            </a:r>
          </a:p>
          <a:p>
            <a:r>
              <a:rPr lang="en-GB" dirty="0"/>
              <a:t>It divides the process of communication into </a:t>
            </a:r>
            <a:r>
              <a:rPr lang="en-GB" b="1" dirty="0"/>
              <a:t>seven distinct layers</a:t>
            </a:r>
            <a:r>
              <a:rPr lang="en-GB" dirty="0"/>
              <a:t>, each with specific responsibilities.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8202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rawing of a person with a long straight line&#10;&#10;Description automatically generated with medium confidence">
            <a:extLst>
              <a:ext uri="{FF2B5EF4-FFF2-40B4-BE49-F238E27FC236}">
                <a16:creationId xmlns:a16="http://schemas.microsoft.com/office/drawing/2014/main" id="{B048D7A2-B073-65DB-D39E-DB2214DAE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028" y="362441"/>
            <a:ext cx="8513943" cy="42356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408702-D061-A564-E00B-5DA55D4E3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296" y="1432238"/>
            <a:ext cx="986040" cy="9582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D667B7-E74D-D5E0-199F-46ED4CCB6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656" y="2892924"/>
            <a:ext cx="698500" cy="73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98D7FF-8C54-2623-5F52-A1528F220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834" y="1995607"/>
            <a:ext cx="1267822" cy="7897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208EA7-EA9B-4645-36A3-75C62CCFC6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3715" y="2892924"/>
            <a:ext cx="1709489" cy="414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E28BEF-CD54-A3F4-7A10-E26CECD9D6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3715" y="3287752"/>
            <a:ext cx="1592390" cy="4169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0BBC35-94CB-335D-37D3-F565BD8936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5336" y="3716506"/>
            <a:ext cx="2447109" cy="4724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583AAA-2A47-D7BC-832F-DE3B8F9683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70090">
            <a:off x="3025781" y="3073972"/>
            <a:ext cx="809940" cy="6193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6839EA-579D-5231-1FA8-894E04205140}"/>
              </a:ext>
            </a:extLst>
          </p:cNvPr>
          <p:cNvSpPr txBox="1"/>
          <p:nvPr/>
        </p:nvSpPr>
        <p:spPr>
          <a:xfrm>
            <a:off x="1371601" y="4770861"/>
            <a:ext cx="9940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Server performs Authentication ( who are you) and Authorization (Permission) in session layer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7535D4-4D7A-D3DE-10D0-9161BBA650FE}"/>
              </a:ext>
            </a:extLst>
          </p:cNvPr>
          <p:cNvSpPr txBox="1"/>
          <p:nvPr/>
        </p:nvSpPr>
        <p:spPr>
          <a:xfrm>
            <a:off x="1371601" y="5431472"/>
            <a:ext cx="9114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Session layer keeps a track of files that are being downloaded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9585FD-D060-3B7B-FFA6-0CB48E549A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2316" y="5301830"/>
            <a:ext cx="965200" cy="6223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20BE69B-31DE-DDD2-1CB6-9E48BDA01753}"/>
              </a:ext>
            </a:extLst>
          </p:cNvPr>
          <p:cNvCxnSpPr/>
          <p:nvPr/>
        </p:nvCxnSpPr>
        <p:spPr>
          <a:xfrm>
            <a:off x="457200" y="4920986"/>
            <a:ext cx="7315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63BEE2B-0CDB-2B37-11E7-3257D9F59AD3}"/>
              </a:ext>
            </a:extLst>
          </p:cNvPr>
          <p:cNvCxnSpPr/>
          <p:nvPr/>
        </p:nvCxnSpPr>
        <p:spPr>
          <a:xfrm>
            <a:off x="457200" y="5612980"/>
            <a:ext cx="7315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794EEC7-5B96-387C-986D-4ECC52B2D799}"/>
              </a:ext>
            </a:extLst>
          </p:cNvPr>
          <p:cNvSpPr/>
          <p:nvPr/>
        </p:nvSpPr>
        <p:spPr>
          <a:xfrm>
            <a:off x="457200" y="813497"/>
            <a:ext cx="3567165" cy="6162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SESSION LAYER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1614850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22E625-0CD0-55C4-5B7D-DE68F8927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2D95B12-8335-2305-47EB-629069728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E3C8A9-2C29-691D-A085-75598385C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7812CC-29D4-8A54-491C-0FF90F501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98A015-B0D2-10C2-A609-FB17AD2E7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drawing of a computer and a computer&#10;&#10;Description automatically generated">
            <a:extLst>
              <a:ext uri="{FF2B5EF4-FFF2-40B4-BE49-F238E27FC236}">
                <a16:creationId xmlns:a16="http://schemas.microsoft.com/office/drawing/2014/main" id="{ED6DCCEE-542A-4B72-52EE-184F5ABABE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28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1262BB-49C7-6193-06C8-FCA144B068C1}"/>
              </a:ext>
            </a:extLst>
          </p:cNvPr>
          <p:cNvSpPr txBox="1"/>
          <p:nvPr/>
        </p:nvSpPr>
        <p:spPr>
          <a:xfrm>
            <a:off x="2100649" y="2323070"/>
            <a:ext cx="8106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Session helps in setting up and managing connections enabling sending and receiving of data, followed by termination of sessions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D0D5D6-A10F-F90D-0D8A-CAE4C5A3C207}"/>
              </a:ext>
            </a:extLst>
          </p:cNvPr>
          <p:cNvSpPr txBox="1"/>
          <p:nvPr/>
        </p:nvSpPr>
        <p:spPr>
          <a:xfrm>
            <a:off x="4271553" y="2969401"/>
            <a:ext cx="408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APIs – Helpers of session layer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F7206C-F1AE-0E1A-06BE-DBF08CE53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5850" y="3328821"/>
            <a:ext cx="2063570" cy="130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2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E446BE-95EF-BE21-3A33-7888F4FFCB86}"/>
              </a:ext>
            </a:extLst>
          </p:cNvPr>
          <p:cNvSpPr txBox="1"/>
          <p:nvPr/>
        </p:nvSpPr>
        <p:spPr>
          <a:xfrm>
            <a:off x="3182707" y="1888870"/>
            <a:ext cx="5585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PROTOCOLS IN SESSION LAYER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7AC6AD-BE1B-A2CD-6700-CD785464D7F9}"/>
              </a:ext>
            </a:extLst>
          </p:cNvPr>
          <p:cNvSpPr txBox="1"/>
          <p:nvPr/>
        </p:nvSpPr>
        <p:spPr>
          <a:xfrm>
            <a:off x="1256271" y="2568835"/>
            <a:ext cx="2100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PROTOCOLS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F8EDF0-F22A-C50A-7A31-A15303101162}"/>
              </a:ext>
            </a:extLst>
          </p:cNvPr>
          <p:cNvSpPr txBox="1"/>
          <p:nvPr/>
        </p:nvSpPr>
        <p:spPr>
          <a:xfrm>
            <a:off x="6978758" y="2568835"/>
            <a:ext cx="259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FUNCTIONS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033A3D-CAB6-FEE1-6E64-043CA2ABEB42}"/>
              </a:ext>
            </a:extLst>
          </p:cNvPr>
          <p:cNvSpPr/>
          <p:nvPr/>
        </p:nvSpPr>
        <p:spPr>
          <a:xfrm>
            <a:off x="613620" y="3166073"/>
            <a:ext cx="3303753" cy="6665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NetBIOS- </a:t>
            </a:r>
            <a:r>
              <a:rPr lang="en-GB" dirty="0"/>
              <a:t>Network Basic Input/Output System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336AF0-C712-3637-33FC-23E2FF05BCA6}"/>
              </a:ext>
            </a:extLst>
          </p:cNvPr>
          <p:cNvSpPr/>
          <p:nvPr/>
        </p:nvSpPr>
        <p:spPr>
          <a:xfrm>
            <a:off x="593123" y="4034480"/>
            <a:ext cx="3324250" cy="5773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RPC- Remote Procedure calls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924264-9A02-3DEA-1E0A-3B811FB80BB0}"/>
              </a:ext>
            </a:extLst>
          </p:cNvPr>
          <p:cNvSpPr/>
          <p:nvPr/>
        </p:nvSpPr>
        <p:spPr>
          <a:xfrm>
            <a:off x="6005946" y="3166072"/>
            <a:ext cx="3393808" cy="6665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Session Management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0C348F-0A5A-EE40-069E-00927AB96AC3}"/>
              </a:ext>
            </a:extLst>
          </p:cNvPr>
          <p:cNvSpPr/>
          <p:nvPr/>
        </p:nvSpPr>
        <p:spPr>
          <a:xfrm>
            <a:off x="6005945" y="4060561"/>
            <a:ext cx="3393808" cy="5512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Remote Procedure Calls between systems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436B11-1D48-752C-B38C-AF449C561D2B}"/>
              </a:ext>
            </a:extLst>
          </p:cNvPr>
          <p:cNvSpPr/>
          <p:nvPr/>
        </p:nvSpPr>
        <p:spPr>
          <a:xfrm>
            <a:off x="593122" y="4813635"/>
            <a:ext cx="3324251" cy="5773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PPTP-</a:t>
            </a:r>
            <a:r>
              <a:rPr lang="en-GB" b="1" dirty="0"/>
              <a:t>Point-to-Point </a:t>
            </a:r>
            <a:r>
              <a:rPr lang="en-GB" b="1" dirty="0" err="1"/>
              <a:t>Tunneling</a:t>
            </a:r>
            <a:r>
              <a:rPr lang="en-GB" b="1" dirty="0"/>
              <a:t> Protocol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8F726E-EAA6-8E0F-1AEE-F1ABD684B1E2}"/>
              </a:ext>
            </a:extLst>
          </p:cNvPr>
          <p:cNvSpPr/>
          <p:nvPr/>
        </p:nvSpPr>
        <p:spPr>
          <a:xfrm>
            <a:off x="593122" y="5592790"/>
            <a:ext cx="3324251" cy="5773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SMB- </a:t>
            </a:r>
            <a:r>
              <a:rPr lang="en-GB" dirty="0"/>
              <a:t>Server Message Block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5F4EB2-6280-4921-9F27-AC19AE9FBFAE}"/>
              </a:ext>
            </a:extLst>
          </p:cNvPr>
          <p:cNvSpPr/>
          <p:nvPr/>
        </p:nvSpPr>
        <p:spPr>
          <a:xfrm>
            <a:off x="6005946" y="4839723"/>
            <a:ext cx="3470564" cy="5512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VPN </a:t>
            </a:r>
            <a:r>
              <a:rPr lang="en-GB" dirty="0" err="1"/>
              <a:t>Tunneling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DCE0FB-71B6-C480-3F7C-7643C085B42F}"/>
              </a:ext>
            </a:extLst>
          </p:cNvPr>
          <p:cNvSpPr/>
          <p:nvPr/>
        </p:nvSpPr>
        <p:spPr>
          <a:xfrm>
            <a:off x="5975334" y="5618878"/>
            <a:ext cx="3470564" cy="5512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File/Printer Sharing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01AD5D1-B0BF-CE69-8E5D-7BC0F5488CFC}"/>
              </a:ext>
            </a:extLst>
          </p:cNvPr>
          <p:cNvCxnSpPr/>
          <p:nvPr/>
        </p:nvCxnSpPr>
        <p:spPr>
          <a:xfrm>
            <a:off x="4277591" y="3449782"/>
            <a:ext cx="1371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8566600-0FF1-F0F6-2973-1CAA3C8A309F}"/>
              </a:ext>
            </a:extLst>
          </p:cNvPr>
          <p:cNvCxnSpPr/>
          <p:nvPr/>
        </p:nvCxnSpPr>
        <p:spPr>
          <a:xfrm>
            <a:off x="4277591" y="4319154"/>
            <a:ext cx="1371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BE845D1-5F1E-FDD8-AC29-0C5AEF919B3C}"/>
              </a:ext>
            </a:extLst>
          </p:cNvPr>
          <p:cNvCxnSpPr/>
          <p:nvPr/>
        </p:nvCxnSpPr>
        <p:spPr>
          <a:xfrm>
            <a:off x="4277591" y="5084619"/>
            <a:ext cx="1371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BBC3E29-89DB-05D2-3D47-8C26387AF711}"/>
              </a:ext>
            </a:extLst>
          </p:cNvPr>
          <p:cNvCxnSpPr/>
          <p:nvPr/>
        </p:nvCxnSpPr>
        <p:spPr>
          <a:xfrm>
            <a:off x="4277591" y="5902036"/>
            <a:ext cx="1371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4C68510-3395-8E6B-BC63-3F4F7EB2E9C6}"/>
              </a:ext>
            </a:extLst>
          </p:cNvPr>
          <p:cNvSpPr/>
          <p:nvPr/>
        </p:nvSpPr>
        <p:spPr>
          <a:xfrm>
            <a:off x="350208" y="364702"/>
            <a:ext cx="3567165" cy="6162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SESSION LAYER PROTOCOLS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89700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70B4A-B9EA-0FE0-F454-9039784FA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C361C8-32E5-F0F6-E6CB-C3E8C43BD870}"/>
              </a:ext>
            </a:extLst>
          </p:cNvPr>
          <p:cNvSpPr/>
          <p:nvPr/>
        </p:nvSpPr>
        <p:spPr>
          <a:xfrm>
            <a:off x="546630" y="642089"/>
            <a:ext cx="3567165" cy="6162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TRANSPORT LAYER</a:t>
            </a:r>
            <a:endParaRPr lang="en-IN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B44FFB-23BC-C345-19A8-01F285DED40A}"/>
              </a:ext>
            </a:extLst>
          </p:cNvPr>
          <p:cNvSpPr txBox="1"/>
          <p:nvPr/>
        </p:nvSpPr>
        <p:spPr>
          <a:xfrm>
            <a:off x="2687001" y="2172899"/>
            <a:ext cx="8745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transport layer is responsible for breaking data into smaller segments, ensuring error-free delivery, and maintaining reliable communication between systems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7C04057-9B6E-4FDE-5175-6C7245FC2C18}"/>
              </a:ext>
            </a:extLst>
          </p:cNvPr>
          <p:cNvCxnSpPr/>
          <p:nvPr/>
        </p:nvCxnSpPr>
        <p:spPr>
          <a:xfrm>
            <a:off x="1193390" y="2496064"/>
            <a:ext cx="113682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215B43C-354C-4A62-6015-9D50419CCEFC}"/>
              </a:ext>
            </a:extLst>
          </p:cNvPr>
          <p:cNvSpPr txBox="1"/>
          <p:nvPr/>
        </p:nvSpPr>
        <p:spPr>
          <a:xfrm>
            <a:off x="3810860" y="3244334"/>
            <a:ext cx="720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performs the following functions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B854D3-F53B-034A-D94C-C21E54D7F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060" y="3613666"/>
            <a:ext cx="2303078" cy="16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732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2DBA1A-1584-CE2E-7C92-76681C38C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059" y="1268771"/>
            <a:ext cx="2425700" cy="3022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21C3A2-24A7-DA12-A34F-F287C8CE4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531" y="1986321"/>
            <a:ext cx="4965700" cy="1587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69A0F6-7A72-E38B-89BF-878343B6426B}"/>
              </a:ext>
            </a:extLst>
          </p:cNvPr>
          <p:cNvSpPr txBox="1"/>
          <p:nvPr/>
        </p:nvSpPr>
        <p:spPr>
          <a:xfrm>
            <a:off x="1526368" y="4760562"/>
            <a:ext cx="7195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Port number </a:t>
            </a:r>
            <a:r>
              <a:rPr lang="en-GB" dirty="0"/>
              <a:t>and </a:t>
            </a:r>
            <a:r>
              <a:rPr lang="en-GB" b="1" dirty="0"/>
              <a:t>sequence number</a:t>
            </a:r>
            <a:r>
              <a:rPr lang="en-GB" dirty="0"/>
              <a:t> is added to each </a:t>
            </a:r>
            <a:r>
              <a:rPr lang="en-GB" b="1" dirty="0"/>
              <a:t>segment</a:t>
            </a:r>
            <a:r>
              <a:rPr lang="en-GB" dirty="0"/>
              <a:t> of data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C5C598-F9F8-A9C9-828A-75CD017A89D1}"/>
              </a:ext>
            </a:extLst>
          </p:cNvPr>
          <p:cNvSpPr txBox="1"/>
          <p:nvPr/>
        </p:nvSpPr>
        <p:spPr>
          <a:xfrm rot="10800000" flipH="1" flipV="1">
            <a:off x="1526368" y="4035617"/>
            <a:ext cx="9885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Segmentation</a:t>
            </a:r>
            <a:r>
              <a:rPr lang="en-GB" dirty="0"/>
              <a:t> refers to the process of breaking down large chunks of data into smaller, manageable pieces to facilitate easier transmission over a network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AD990E-939C-666F-CF30-309D9AFF1045}"/>
              </a:ext>
            </a:extLst>
          </p:cNvPr>
          <p:cNvSpPr/>
          <p:nvPr/>
        </p:nvSpPr>
        <p:spPr>
          <a:xfrm>
            <a:off x="546630" y="642089"/>
            <a:ext cx="3567165" cy="6162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TRANSPORT LAYER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B92EC3-D926-F5BF-3085-FFF0009D179B}"/>
              </a:ext>
            </a:extLst>
          </p:cNvPr>
          <p:cNvSpPr txBox="1"/>
          <p:nvPr/>
        </p:nvSpPr>
        <p:spPr>
          <a:xfrm>
            <a:off x="1526368" y="5219897"/>
            <a:ext cx="530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Unit of data in the transport layer is </a:t>
            </a:r>
            <a:r>
              <a:rPr lang="en-US" b="1" dirty="0"/>
              <a:t>Segments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0B9D84-F73F-18C3-5791-E7D075EA3AD3}"/>
              </a:ext>
            </a:extLst>
          </p:cNvPr>
          <p:cNvSpPr txBox="1"/>
          <p:nvPr/>
        </p:nvSpPr>
        <p:spPr>
          <a:xfrm>
            <a:off x="1526368" y="5715000"/>
            <a:ext cx="6223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DATA + PORT NUMBER + SEQUENCE NUMBER = SEGMENTS</a:t>
            </a:r>
          </a:p>
        </p:txBody>
      </p:sp>
    </p:spTree>
    <p:extLst>
      <p:ext uri="{BB962C8B-B14F-4D97-AF65-F5344CB8AC3E}">
        <p14:creationId xmlns:p14="http://schemas.microsoft.com/office/powerpoint/2010/main" val="3039408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1FE9B5-6B53-B010-6B0E-EEDF82CE0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31" y="2835430"/>
            <a:ext cx="4670138" cy="30216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EA3E75-A92B-54CA-AB42-13B94100B5A7}"/>
              </a:ext>
            </a:extLst>
          </p:cNvPr>
          <p:cNvSpPr/>
          <p:nvPr/>
        </p:nvSpPr>
        <p:spPr>
          <a:xfrm>
            <a:off x="546630" y="642089"/>
            <a:ext cx="3567165" cy="6162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TRANSPORT LAYER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34D6E8-271B-62EF-3790-613819A9AE89}"/>
              </a:ext>
            </a:extLst>
          </p:cNvPr>
          <p:cNvSpPr txBox="1"/>
          <p:nvPr/>
        </p:nvSpPr>
        <p:spPr>
          <a:xfrm>
            <a:off x="546630" y="1376830"/>
            <a:ext cx="11315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Flow control</a:t>
            </a:r>
            <a:r>
              <a:rPr lang="en-GB" dirty="0"/>
              <a:t> in the </a:t>
            </a:r>
            <a:r>
              <a:rPr lang="en-GB" b="1" dirty="0"/>
              <a:t>Transport Layer (Layer 4)</a:t>
            </a:r>
            <a:r>
              <a:rPr lang="en-GB" dirty="0"/>
              <a:t> of the OSI model is a mechanism that ensures data is transmitted at a rate that the receiving device (or application) can handle.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1B405-9FEF-5844-2A10-327783774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4781" y="2875848"/>
            <a:ext cx="4707704" cy="3027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C08639-D70C-1458-5306-40251540B76A}"/>
              </a:ext>
            </a:extLst>
          </p:cNvPr>
          <p:cNvCxnSpPr/>
          <p:nvPr/>
        </p:nvCxnSpPr>
        <p:spPr>
          <a:xfrm>
            <a:off x="5609968" y="4522573"/>
            <a:ext cx="11121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FE00711-147B-82CC-CE2E-C749A1B277E3}"/>
              </a:ext>
            </a:extLst>
          </p:cNvPr>
          <p:cNvSpPr txBox="1"/>
          <p:nvPr/>
        </p:nvSpPr>
        <p:spPr>
          <a:xfrm>
            <a:off x="5235551" y="3970756"/>
            <a:ext cx="1938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FLOW CONTROL</a:t>
            </a:r>
          </a:p>
        </p:txBody>
      </p:sp>
    </p:spTree>
    <p:extLst>
      <p:ext uri="{BB962C8B-B14F-4D97-AF65-F5344CB8AC3E}">
        <p14:creationId xmlns:p14="http://schemas.microsoft.com/office/powerpoint/2010/main" val="2641581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FC90BC-5940-B9B7-65D5-2962A3EC6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681" y="2726525"/>
            <a:ext cx="9406556" cy="373093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9C27549-C506-344F-BF0D-A34A2F0660AC}"/>
              </a:ext>
            </a:extLst>
          </p:cNvPr>
          <p:cNvSpPr/>
          <p:nvPr/>
        </p:nvSpPr>
        <p:spPr>
          <a:xfrm>
            <a:off x="546630" y="642089"/>
            <a:ext cx="3567165" cy="6162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TRANSPORT LAYER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044900-8B76-97E3-57AF-9F16FF838CAE}"/>
              </a:ext>
            </a:extLst>
          </p:cNvPr>
          <p:cNvSpPr txBox="1"/>
          <p:nvPr/>
        </p:nvSpPr>
        <p:spPr>
          <a:xfrm>
            <a:off x="1062681" y="1669291"/>
            <a:ext cx="9588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Error Control</a:t>
            </a:r>
            <a:r>
              <a:rPr lang="en-GB" dirty="0"/>
              <a:t> in the </a:t>
            </a:r>
            <a:r>
              <a:rPr lang="en-GB" b="1" dirty="0"/>
              <a:t>Transport Layer (Layer 4)</a:t>
            </a:r>
            <a:r>
              <a:rPr lang="en-GB" dirty="0"/>
              <a:t> refers to the mechanisms used to detect and recover from errors that occur during data transmission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496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595E03-C0C3-4B1F-D264-62CB76A05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68" y="950238"/>
            <a:ext cx="9833623" cy="46170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3BC6E63-A01A-6BEC-DEE6-210D30CF86ED}"/>
              </a:ext>
            </a:extLst>
          </p:cNvPr>
          <p:cNvSpPr/>
          <p:nvPr/>
        </p:nvSpPr>
        <p:spPr>
          <a:xfrm>
            <a:off x="546630" y="642089"/>
            <a:ext cx="3567165" cy="6162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TRANSPORT LAYER PROTOCOLS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855370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272499-64E2-DDC4-7C7D-1C9B018AA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636" y="2475162"/>
            <a:ext cx="8484728" cy="43828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7B79A4-B7A4-FF3F-0DB1-AA9BD85D6EB5}"/>
              </a:ext>
            </a:extLst>
          </p:cNvPr>
          <p:cNvSpPr/>
          <p:nvPr/>
        </p:nvSpPr>
        <p:spPr>
          <a:xfrm>
            <a:off x="546630" y="642089"/>
            <a:ext cx="3567165" cy="6162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TRANSPORT LAYER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71EA52-9697-E746-0BE8-C2A9D15B79B7}"/>
              </a:ext>
            </a:extLst>
          </p:cNvPr>
          <p:cNvSpPr txBox="1"/>
          <p:nvPr/>
        </p:nvSpPr>
        <p:spPr>
          <a:xfrm>
            <a:off x="1853636" y="1760008"/>
            <a:ext cx="4711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UDP is faster because it gets no feedback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B47B6D-9CA9-1998-6001-360DB88912CC}"/>
              </a:ext>
            </a:extLst>
          </p:cNvPr>
          <p:cNvSpPr txBox="1"/>
          <p:nvPr/>
        </p:nvSpPr>
        <p:spPr>
          <a:xfrm>
            <a:off x="7092777" y="1794419"/>
            <a:ext cx="4225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TCP is slower because it gets feedback </a:t>
            </a:r>
          </a:p>
        </p:txBody>
      </p:sp>
    </p:spTree>
    <p:extLst>
      <p:ext uri="{BB962C8B-B14F-4D97-AF65-F5344CB8AC3E}">
        <p14:creationId xmlns:p14="http://schemas.microsoft.com/office/powerpoint/2010/main" val="4229451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0AE159-FD8A-3876-D876-51301BF7686E}"/>
              </a:ext>
            </a:extLst>
          </p:cNvPr>
          <p:cNvSpPr txBox="1"/>
          <p:nvPr/>
        </p:nvSpPr>
        <p:spPr>
          <a:xfrm>
            <a:off x="1658456" y="3214412"/>
            <a:ext cx="4070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UDP is used where is does not matter if all data is received or not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A1284C-AD0C-A88C-E132-1666558E26BE}"/>
              </a:ext>
            </a:extLst>
          </p:cNvPr>
          <p:cNvSpPr txBox="1"/>
          <p:nvPr/>
        </p:nvSpPr>
        <p:spPr>
          <a:xfrm>
            <a:off x="1658456" y="4296317"/>
            <a:ext cx="32221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</a:t>
            </a:r>
          </a:p>
          <a:p>
            <a:r>
              <a:rPr lang="en-US" dirty="0"/>
              <a:t>1. Online streaming movies</a:t>
            </a:r>
          </a:p>
          <a:p>
            <a:r>
              <a:rPr lang="en-US" dirty="0"/>
              <a:t>2. Songs</a:t>
            </a:r>
          </a:p>
          <a:p>
            <a:r>
              <a:rPr lang="en-US" dirty="0"/>
              <a:t>3. Games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F9F101-526A-DBA3-F94E-A6B3EF10AC9C}"/>
              </a:ext>
            </a:extLst>
          </p:cNvPr>
          <p:cNvSpPr txBox="1"/>
          <p:nvPr/>
        </p:nvSpPr>
        <p:spPr>
          <a:xfrm>
            <a:off x="6959395" y="3214412"/>
            <a:ext cx="4070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TCP is used where whole data delivery is a must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907DA-2EF0-ED12-73E8-FE8E188E32A1}"/>
              </a:ext>
            </a:extLst>
          </p:cNvPr>
          <p:cNvSpPr txBox="1"/>
          <p:nvPr/>
        </p:nvSpPr>
        <p:spPr>
          <a:xfrm>
            <a:off x="7130845" y="4296317"/>
            <a:ext cx="1092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</a:t>
            </a:r>
          </a:p>
          <a:p>
            <a:r>
              <a:rPr lang="en-US" dirty="0"/>
              <a:t>1. Email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8D36A4-A807-57EA-3F93-A80D916221B6}"/>
              </a:ext>
            </a:extLst>
          </p:cNvPr>
          <p:cNvSpPr/>
          <p:nvPr/>
        </p:nvSpPr>
        <p:spPr>
          <a:xfrm>
            <a:off x="1760220" y="2401648"/>
            <a:ext cx="2228850" cy="3314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UDP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AA63CE-ED84-8CFA-BFAD-7801D8AE1C80}"/>
              </a:ext>
            </a:extLst>
          </p:cNvPr>
          <p:cNvSpPr/>
          <p:nvPr/>
        </p:nvSpPr>
        <p:spPr>
          <a:xfrm>
            <a:off x="7376160" y="2401648"/>
            <a:ext cx="2228850" cy="3314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TCP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31262C-7F42-1C45-500F-D6367831C125}"/>
              </a:ext>
            </a:extLst>
          </p:cNvPr>
          <p:cNvSpPr/>
          <p:nvPr/>
        </p:nvSpPr>
        <p:spPr>
          <a:xfrm>
            <a:off x="546630" y="642089"/>
            <a:ext cx="3567165" cy="6162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TRANSPORT LAYER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910248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64B84F-40AA-D781-0AC6-57DBB5F37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5C480D8-CCA5-7E43-DFAB-4A25A2B36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170034E0-632C-D4EB-37E4-F2FB9E2F6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E8E698-B687-B4D3-B0C8-6D63E19F2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0CB28B66-4440-F489-53B5-77D2D0111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29111D11-0BC3-AC2A-97D5-8CDDC4C78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08D4750-F332-AEDC-8EB5-C5CCC1DCA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204" y="574138"/>
            <a:ext cx="5235956" cy="568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542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BD9475-703C-82FF-4C0D-59F9A99B8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25" y="3429000"/>
            <a:ext cx="3112774" cy="2588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BED505-C95C-35A9-081C-4C575D8F77AE}"/>
              </a:ext>
            </a:extLst>
          </p:cNvPr>
          <p:cNvSpPr txBox="1"/>
          <p:nvPr/>
        </p:nvSpPr>
        <p:spPr>
          <a:xfrm flipH="1">
            <a:off x="1258333" y="2020528"/>
            <a:ext cx="9492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Network layer transfers the received data segments from one computer to another located in different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AA5433-9F62-2AC5-A496-F4F4055C6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8105" y="3091624"/>
            <a:ext cx="7150100" cy="2806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D50DEAB-0B18-4DD0-8990-B1D4B6D52275}"/>
              </a:ext>
            </a:extLst>
          </p:cNvPr>
          <p:cNvSpPr/>
          <p:nvPr/>
        </p:nvSpPr>
        <p:spPr>
          <a:xfrm>
            <a:off x="546630" y="642089"/>
            <a:ext cx="3567165" cy="6162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NETWORK LAYER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783612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078DCD-C773-5FDE-E40E-6DE7A923E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999" y="2961216"/>
            <a:ext cx="6726494" cy="35530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5F2F2B-809B-653A-AE01-A56EA62739D1}"/>
              </a:ext>
            </a:extLst>
          </p:cNvPr>
          <p:cNvSpPr txBox="1"/>
          <p:nvPr/>
        </p:nvSpPr>
        <p:spPr>
          <a:xfrm>
            <a:off x="4189420" y="1992197"/>
            <a:ext cx="3813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 FUNCTIONS OF NETWORK LAYER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D7218D-4A3D-09F9-CA3F-D50842074225}"/>
              </a:ext>
            </a:extLst>
          </p:cNvPr>
          <p:cNvSpPr/>
          <p:nvPr/>
        </p:nvSpPr>
        <p:spPr>
          <a:xfrm>
            <a:off x="386610" y="343716"/>
            <a:ext cx="3567165" cy="6162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NETWORK LAYER</a:t>
            </a:r>
            <a:endParaRPr lang="en-IN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FF258D-5609-70C1-2AF0-74E355E83D0C}"/>
              </a:ext>
            </a:extLst>
          </p:cNvPr>
          <p:cNvSpPr txBox="1"/>
          <p:nvPr/>
        </p:nvSpPr>
        <p:spPr>
          <a:xfrm>
            <a:off x="2360689" y="4461272"/>
            <a:ext cx="388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A12CC-23B5-DE5B-28B1-F66F161BB30C}"/>
              </a:ext>
            </a:extLst>
          </p:cNvPr>
          <p:cNvSpPr txBox="1"/>
          <p:nvPr/>
        </p:nvSpPr>
        <p:spPr>
          <a:xfrm>
            <a:off x="7166610" y="4461272"/>
            <a:ext cx="251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F28D64-A429-F49E-A54A-A4027D9DA54D}"/>
              </a:ext>
            </a:extLst>
          </p:cNvPr>
          <p:cNvSpPr txBox="1"/>
          <p:nvPr/>
        </p:nvSpPr>
        <p:spPr>
          <a:xfrm>
            <a:off x="5166360" y="5817870"/>
            <a:ext cx="27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16559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741EE6-9D32-6EE5-204B-022FD97C5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1052257"/>
            <a:ext cx="7391400" cy="2806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C0C6A8-6E17-C7BB-D228-A9502E6A7DC8}"/>
              </a:ext>
            </a:extLst>
          </p:cNvPr>
          <p:cNvSpPr txBox="1"/>
          <p:nvPr/>
        </p:nvSpPr>
        <p:spPr>
          <a:xfrm>
            <a:off x="1887794" y="5014452"/>
            <a:ext cx="4782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unit in the network layer is called packets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E7BC82-524E-B2A6-6BF3-7E747AD6659D}"/>
              </a:ext>
            </a:extLst>
          </p:cNvPr>
          <p:cNvSpPr txBox="1"/>
          <p:nvPr/>
        </p:nvSpPr>
        <p:spPr>
          <a:xfrm>
            <a:off x="1887794" y="5734734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routers reside in this layer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DC0385-29E2-D874-624A-6719DF728154}"/>
              </a:ext>
            </a:extLst>
          </p:cNvPr>
          <p:cNvCxnSpPr/>
          <p:nvPr/>
        </p:nvCxnSpPr>
        <p:spPr>
          <a:xfrm>
            <a:off x="868680" y="5199118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6F4301-7C5E-5960-2C7F-3D538A9F1398}"/>
              </a:ext>
            </a:extLst>
          </p:cNvPr>
          <p:cNvCxnSpPr/>
          <p:nvPr/>
        </p:nvCxnSpPr>
        <p:spPr>
          <a:xfrm>
            <a:off x="868680" y="5923018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C58F81B-BD3F-C6DD-2826-E2F5C1D44FEA}"/>
              </a:ext>
            </a:extLst>
          </p:cNvPr>
          <p:cNvSpPr/>
          <p:nvPr/>
        </p:nvSpPr>
        <p:spPr>
          <a:xfrm>
            <a:off x="249450" y="328358"/>
            <a:ext cx="3567165" cy="6162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NETWORK LAYER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6109714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D799EF-FA99-C718-AC0A-41C540416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10" y="1087249"/>
            <a:ext cx="3890706" cy="14072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B7DCAF-9A54-9396-5623-04661A09E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342" y="3768754"/>
            <a:ext cx="6772487" cy="28330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7516EA-59AB-EC6B-5DC6-A10F50563C92}"/>
              </a:ext>
            </a:extLst>
          </p:cNvPr>
          <p:cNvSpPr/>
          <p:nvPr/>
        </p:nvSpPr>
        <p:spPr>
          <a:xfrm>
            <a:off x="478050" y="627773"/>
            <a:ext cx="3567165" cy="6162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NETWORK LAYER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2181E5-2FDB-7800-03A2-97F6DA108D74}"/>
              </a:ext>
            </a:extLst>
          </p:cNvPr>
          <p:cNvSpPr txBox="1"/>
          <p:nvPr/>
        </p:nvSpPr>
        <p:spPr>
          <a:xfrm>
            <a:off x="1445342" y="2125194"/>
            <a:ext cx="955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the process of assigning the IP addresses to the segments to from IP packets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5F32CD-EEE7-C8EF-4CB0-A89CC798B048}"/>
              </a:ext>
            </a:extLst>
          </p:cNvPr>
          <p:cNvSpPr txBox="1"/>
          <p:nvPr/>
        </p:nvSpPr>
        <p:spPr>
          <a:xfrm>
            <a:off x="1445342" y="3163139"/>
            <a:ext cx="7988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 is assigned to ensure each data packet in reached to their correct destination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25EA73-FCF2-DC4E-4414-F8B66FB4E7D5}"/>
              </a:ext>
            </a:extLst>
          </p:cNvPr>
          <p:cNvSpPr txBox="1"/>
          <p:nvPr/>
        </p:nvSpPr>
        <p:spPr>
          <a:xfrm>
            <a:off x="1445342" y="2644166"/>
            <a:ext cx="6765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SEGMENT + IP ADDRESS = DATA PACKET</a:t>
            </a:r>
          </a:p>
        </p:txBody>
      </p:sp>
    </p:spTree>
    <p:extLst>
      <p:ext uri="{BB962C8B-B14F-4D97-AF65-F5344CB8AC3E}">
        <p14:creationId xmlns:p14="http://schemas.microsoft.com/office/powerpoint/2010/main" val="14958497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A5858E-43C7-DEC0-E8FC-E17A98C3B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805" y="1688385"/>
            <a:ext cx="8049656" cy="39215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1D69A4-4547-BC43-0E07-1CAFF59210A5}"/>
              </a:ext>
            </a:extLst>
          </p:cNvPr>
          <p:cNvSpPr txBox="1"/>
          <p:nvPr/>
        </p:nvSpPr>
        <p:spPr>
          <a:xfrm>
            <a:off x="470004" y="5900724"/>
            <a:ext cx="11251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Path determination is the process of choosing the best possible path for data delivery from source to destination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DC7E57-BD73-687E-32C2-E3DBA6D6B895}"/>
              </a:ext>
            </a:extLst>
          </p:cNvPr>
          <p:cNvSpPr/>
          <p:nvPr/>
        </p:nvSpPr>
        <p:spPr>
          <a:xfrm>
            <a:off x="329460" y="596664"/>
            <a:ext cx="3567165" cy="6162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NETWORK LAYER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4937652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C7A1D4-76AA-8A90-E7AC-292BE9C71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491" y="1592203"/>
            <a:ext cx="1612900" cy="622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172416-9C6E-9158-720B-AE3AC2241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2863850"/>
            <a:ext cx="4114800" cy="1130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897507-0669-4F4B-EABD-5426D5AFE228}"/>
              </a:ext>
            </a:extLst>
          </p:cNvPr>
          <p:cNvSpPr txBox="1"/>
          <p:nvPr/>
        </p:nvSpPr>
        <p:spPr>
          <a:xfrm>
            <a:off x="2054941" y="4643498"/>
            <a:ext cx="7292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RoutIng</a:t>
            </a:r>
            <a:r>
              <a:rPr lang="en-US" dirty="0"/>
              <a:t> is a method of moving a data packet from source to destination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CE9478-CEB2-1850-096A-05AA7E83C69D}"/>
              </a:ext>
            </a:extLst>
          </p:cNvPr>
          <p:cNvSpPr/>
          <p:nvPr/>
        </p:nvSpPr>
        <p:spPr>
          <a:xfrm>
            <a:off x="271359" y="470750"/>
            <a:ext cx="3567165" cy="6162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NETWORK LAYER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7106511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B4761D-70D1-272B-002C-99D8740BC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364" y="2974709"/>
            <a:ext cx="1049153" cy="11030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103C0C-AE09-9FFF-ABDD-68E9E1A122D5}"/>
              </a:ext>
            </a:extLst>
          </p:cNvPr>
          <p:cNvSpPr txBox="1"/>
          <p:nvPr/>
        </p:nvSpPr>
        <p:spPr>
          <a:xfrm>
            <a:off x="3052916" y="2974709"/>
            <a:ext cx="61058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OSPF</a:t>
            </a:r>
            <a:r>
              <a:rPr lang="en-GB" dirty="0"/>
              <a:t> - </a:t>
            </a:r>
            <a:r>
              <a:rPr lang="en-GB" b="1" dirty="0"/>
              <a:t>Open Shortest Path First</a:t>
            </a:r>
            <a:r>
              <a:rPr lang="en-GB" dirty="0"/>
              <a:t> – </a:t>
            </a:r>
            <a:r>
              <a:rPr lang="en-GB" b="1" dirty="0"/>
              <a:t>Routing</a:t>
            </a:r>
          </a:p>
          <a:p>
            <a:r>
              <a:rPr lang="en-GB" b="1" dirty="0"/>
              <a:t>BGP</a:t>
            </a:r>
            <a:r>
              <a:rPr lang="en-GB" dirty="0"/>
              <a:t> - </a:t>
            </a:r>
            <a:r>
              <a:rPr lang="en-GB" b="1" dirty="0"/>
              <a:t>Border Gateway Protocol</a:t>
            </a:r>
            <a:r>
              <a:rPr lang="en-GB" dirty="0"/>
              <a:t> - </a:t>
            </a:r>
            <a:r>
              <a:rPr lang="en-GB" b="1" dirty="0"/>
              <a:t>Inter-domain Routing</a:t>
            </a:r>
          </a:p>
          <a:p>
            <a:r>
              <a:rPr lang="en-GB" b="1" dirty="0"/>
              <a:t>IS-IS</a:t>
            </a:r>
            <a:r>
              <a:rPr lang="en-GB" dirty="0"/>
              <a:t> - </a:t>
            </a:r>
            <a:r>
              <a:rPr lang="en-GB" b="1" dirty="0"/>
              <a:t>Intermediate System to Intermediate System</a:t>
            </a:r>
            <a:r>
              <a:rPr lang="en-GB" dirty="0"/>
              <a:t> - </a:t>
            </a:r>
            <a:r>
              <a:rPr lang="en-GB" b="1" dirty="0"/>
              <a:t>Routing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52F4EF-3DDB-6B09-A3F7-8CA2FD7F31CD}"/>
              </a:ext>
            </a:extLst>
          </p:cNvPr>
          <p:cNvSpPr/>
          <p:nvPr/>
        </p:nvSpPr>
        <p:spPr>
          <a:xfrm>
            <a:off x="429781" y="922718"/>
            <a:ext cx="3567165" cy="6162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NETWORK LAYER PROTOCOLS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737840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46E165-444E-9BF8-126A-A5D25E297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631" y="2241505"/>
            <a:ext cx="3448738" cy="29462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B1BEB0-403B-D2AF-89BD-09035B73C4A9}"/>
              </a:ext>
            </a:extLst>
          </p:cNvPr>
          <p:cNvSpPr txBox="1"/>
          <p:nvPr/>
        </p:nvSpPr>
        <p:spPr>
          <a:xfrm>
            <a:off x="1767090" y="3091056"/>
            <a:ext cx="432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DATA PACKET + MAC ADDRESS = FRAME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BCE3C1-6838-8A10-C864-86DF68E88BD4}"/>
              </a:ext>
            </a:extLst>
          </p:cNvPr>
          <p:cNvSpPr txBox="1"/>
          <p:nvPr/>
        </p:nvSpPr>
        <p:spPr>
          <a:xfrm>
            <a:off x="1767090" y="2456308"/>
            <a:ext cx="702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Physical addressing is done at data link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2F7279-7255-18BB-BEB0-BB43FF648B8B}"/>
              </a:ext>
            </a:extLst>
          </p:cNvPr>
          <p:cNvSpPr txBox="1"/>
          <p:nvPr/>
        </p:nvSpPr>
        <p:spPr>
          <a:xfrm>
            <a:off x="1767090" y="3834302"/>
            <a:ext cx="4617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unit in the data link layer is called frame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B011EA-2D02-84E2-9384-055A1ADE50B5}"/>
              </a:ext>
            </a:extLst>
          </p:cNvPr>
          <p:cNvSpPr/>
          <p:nvPr/>
        </p:nvSpPr>
        <p:spPr>
          <a:xfrm>
            <a:off x="406921" y="629567"/>
            <a:ext cx="3010649" cy="5362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DATALINK LAYER 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ADC8F8-BC6F-4E22-5843-8E15795D96B3}"/>
              </a:ext>
            </a:extLst>
          </p:cNvPr>
          <p:cNvSpPr txBox="1"/>
          <p:nvPr/>
        </p:nvSpPr>
        <p:spPr>
          <a:xfrm>
            <a:off x="1767090" y="1872173"/>
            <a:ext cx="9948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Datalink layer provides error-free transfer of data frames between devices on the same network.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39C10B-5D4D-B821-DC9F-099841745515}"/>
              </a:ext>
            </a:extLst>
          </p:cNvPr>
          <p:cNvCxnSpPr/>
          <p:nvPr/>
        </p:nvCxnSpPr>
        <p:spPr>
          <a:xfrm>
            <a:off x="754380" y="2056839"/>
            <a:ext cx="8229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E64EA56-7C97-294B-7F49-389D37A18B5A}"/>
              </a:ext>
            </a:extLst>
          </p:cNvPr>
          <p:cNvCxnSpPr/>
          <p:nvPr/>
        </p:nvCxnSpPr>
        <p:spPr>
          <a:xfrm>
            <a:off x="754380" y="2655653"/>
            <a:ext cx="8229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1B2F6EB-D2A8-470C-ACDA-911C390018F0}"/>
              </a:ext>
            </a:extLst>
          </p:cNvPr>
          <p:cNvCxnSpPr/>
          <p:nvPr/>
        </p:nvCxnSpPr>
        <p:spPr>
          <a:xfrm>
            <a:off x="754380" y="3275722"/>
            <a:ext cx="8229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118445-FD79-3C19-B93E-D7DB5EBE26AA}"/>
              </a:ext>
            </a:extLst>
          </p:cNvPr>
          <p:cNvCxnSpPr/>
          <p:nvPr/>
        </p:nvCxnSpPr>
        <p:spPr>
          <a:xfrm>
            <a:off x="811530" y="4018968"/>
            <a:ext cx="8229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03268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FCC27D-8639-16A8-CC64-CAEF183FD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757959"/>
            <a:ext cx="7581900" cy="39675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DB0A492-E723-DB93-9271-05A9BC6CB9DA}"/>
              </a:ext>
            </a:extLst>
          </p:cNvPr>
          <p:cNvSpPr/>
          <p:nvPr/>
        </p:nvSpPr>
        <p:spPr>
          <a:xfrm>
            <a:off x="406921" y="629567"/>
            <a:ext cx="3010649" cy="5362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DATALINK LAYER </a:t>
            </a:r>
            <a:endParaRPr lang="en-IN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34554D3-0EF3-F1DD-8EB8-3C6DF5A89512}"/>
              </a:ext>
            </a:extLst>
          </p:cNvPr>
          <p:cNvCxnSpPr/>
          <p:nvPr/>
        </p:nvCxnSpPr>
        <p:spPr>
          <a:xfrm>
            <a:off x="8046720" y="5280660"/>
            <a:ext cx="754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E7AB03A-DB41-10E4-4EE8-12933B0EF5E3}"/>
              </a:ext>
            </a:extLst>
          </p:cNvPr>
          <p:cNvSpPr txBox="1"/>
          <p:nvPr/>
        </p:nvSpPr>
        <p:spPr>
          <a:xfrm>
            <a:off x="8949690" y="5095994"/>
            <a:ext cx="302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is transmitted in bits</a:t>
            </a:r>
          </a:p>
        </p:txBody>
      </p:sp>
    </p:spTree>
    <p:extLst>
      <p:ext uri="{BB962C8B-B14F-4D97-AF65-F5344CB8AC3E}">
        <p14:creationId xmlns:p14="http://schemas.microsoft.com/office/powerpoint/2010/main" val="27622462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E3B97F-F11E-8973-C0AB-903BC8FAFDFC}"/>
              </a:ext>
            </a:extLst>
          </p:cNvPr>
          <p:cNvSpPr/>
          <p:nvPr/>
        </p:nvSpPr>
        <p:spPr>
          <a:xfrm>
            <a:off x="406921" y="617838"/>
            <a:ext cx="4733490" cy="5480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DATALINK LAYER PROTOCOLS </a:t>
            </a:r>
            <a:endParaRPr lang="en-IN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169152-9B46-EDF1-12E7-C20E984AA8D2}"/>
              </a:ext>
            </a:extLst>
          </p:cNvPr>
          <p:cNvSpPr txBox="1"/>
          <p:nvPr/>
        </p:nvSpPr>
        <p:spPr>
          <a:xfrm>
            <a:off x="406921" y="1754659"/>
            <a:ext cx="11060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b="1" dirty="0"/>
              <a:t>Ethernet</a:t>
            </a:r>
            <a:endParaRPr lang="en-GB" dirty="0"/>
          </a:p>
          <a:p>
            <a:r>
              <a:rPr lang="en-GB" dirty="0"/>
              <a:t>Ethernet is both a </a:t>
            </a:r>
            <a:r>
              <a:rPr lang="en-GB" b="1" dirty="0"/>
              <a:t>protocol</a:t>
            </a:r>
            <a:r>
              <a:rPr lang="en-GB" dirty="0"/>
              <a:t> (specifying rules for data transmission) and a </a:t>
            </a:r>
            <a:r>
              <a:rPr lang="en-GB" b="1" dirty="0"/>
              <a:t>standard. </a:t>
            </a:r>
            <a:r>
              <a:rPr lang="en-GB" dirty="0"/>
              <a:t> It defines how devices communicate on a wired LAN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E7135-13A5-5885-6BAB-91AC0E75F098}"/>
              </a:ext>
            </a:extLst>
          </p:cNvPr>
          <p:cNvSpPr txBox="1"/>
          <p:nvPr/>
        </p:nvSpPr>
        <p:spPr>
          <a:xfrm>
            <a:off x="406921" y="2828835"/>
            <a:ext cx="107635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2. </a:t>
            </a:r>
            <a:r>
              <a:rPr lang="en-GB" b="1" dirty="0"/>
              <a:t>PPP (Point-to-Point Protocol)</a:t>
            </a:r>
          </a:p>
          <a:p>
            <a:r>
              <a:rPr lang="en-GB" dirty="0"/>
              <a:t>PPP is a </a:t>
            </a:r>
            <a:r>
              <a:rPr lang="en-GB" b="1" dirty="0"/>
              <a:t>protocol</a:t>
            </a:r>
            <a:r>
              <a:rPr lang="en-GB" dirty="0"/>
              <a:t> used for point-to-point communication, typically for establishing direct links between two devices</a:t>
            </a:r>
            <a:endParaRPr lang="en-US" b="1" dirty="0"/>
          </a:p>
          <a:p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334D5B-8566-115E-7559-83993E62476B}"/>
              </a:ext>
            </a:extLst>
          </p:cNvPr>
          <p:cNvSpPr txBox="1"/>
          <p:nvPr/>
        </p:nvSpPr>
        <p:spPr>
          <a:xfrm>
            <a:off x="406921" y="3805881"/>
            <a:ext cx="107635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3. HDLC (High-Level Data Link Control)</a:t>
            </a:r>
          </a:p>
          <a:p>
            <a:r>
              <a:rPr lang="en-GB" dirty="0"/>
              <a:t>HDLC is a </a:t>
            </a:r>
            <a:r>
              <a:rPr lang="en-GB" b="1" dirty="0"/>
              <a:t>protocol</a:t>
            </a:r>
            <a:r>
              <a:rPr lang="en-GB" dirty="0"/>
              <a:t> for synchronous data transmission, widely used in </a:t>
            </a:r>
            <a:r>
              <a:rPr lang="en-GB" b="1" dirty="0"/>
              <a:t>serial communication</a:t>
            </a:r>
            <a:r>
              <a:rPr lang="en-GB" dirty="0"/>
              <a:t> links</a:t>
            </a:r>
            <a:endParaRPr lang="en-GB" b="1" dirty="0"/>
          </a:p>
          <a:p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844605-EEBB-4052-9A0C-DAC3B7294222}"/>
              </a:ext>
            </a:extLst>
          </p:cNvPr>
          <p:cNvSpPr txBox="1"/>
          <p:nvPr/>
        </p:nvSpPr>
        <p:spPr>
          <a:xfrm>
            <a:off x="406921" y="4544545"/>
            <a:ext cx="9083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4. </a:t>
            </a:r>
            <a:r>
              <a:rPr lang="en-GB" b="1" dirty="0"/>
              <a:t>Frame Relay</a:t>
            </a:r>
          </a:p>
          <a:p>
            <a:r>
              <a:rPr lang="en-GB" dirty="0"/>
              <a:t>Frame Relay is a </a:t>
            </a:r>
            <a:r>
              <a:rPr lang="en-GB" b="1" dirty="0"/>
              <a:t>protocol</a:t>
            </a:r>
            <a:r>
              <a:rPr lang="en-GB" dirty="0"/>
              <a:t> used for </a:t>
            </a:r>
            <a:r>
              <a:rPr lang="en-GB" b="1" dirty="0"/>
              <a:t>WAN (Wide Area Network)</a:t>
            </a:r>
            <a:r>
              <a:rPr lang="en-GB" dirty="0"/>
              <a:t> connections, providing high-speed transmission of data across the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522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9487D6-0331-363E-48A6-214DF99FA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FFB6CCF-69AE-D240-2463-F15AD0C9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18B8CE4B-1856-1C0D-3DA7-9E7197EA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75D732A-2086-4F49-8C9D-3D6A56216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5AE36DB5-BA88-4E9A-D75E-9EB6C3BB3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3286CDAC-78EA-4D9C-66B1-A982A53ADA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" name="Picture 2" descr="A person holding a paper&#10;&#10;Description automatically generated with medium confidence">
            <a:extLst>
              <a:ext uri="{FF2B5EF4-FFF2-40B4-BE49-F238E27FC236}">
                <a16:creationId xmlns:a16="http://schemas.microsoft.com/office/drawing/2014/main" id="{EB624B37-04F4-314C-811B-C8886F760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78" y="771786"/>
            <a:ext cx="747258" cy="1476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AC26C1-7615-79FE-6CCA-ABC22F6FE3A0}"/>
              </a:ext>
            </a:extLst>
          </p:cNvPr>
          <p:cNvSpPr txBox="1"/>
          <p:nvPr/>
        </p:nvSpPr>
        <p:spPr>
          <a:xfrm>
            <a:off x="1286188" y="160788"/>
            <a:ext cx="5235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PLANNING A BIRTHDAY PARTY FOR YOUR MUM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CF27B4-0053-9014-D63A-83ABAAA036EC}"/>
              </a:ext>
            </a:extLst>
          </p:cNvPr>
          <p:cNvSpPr txBox="1"/>
          <p:nvPr/>
        </p:nvSpPr>
        <p:spPr>
          <a:xfrm>
            <a:off x="2295523" y="1226479"/>
            <a:ext cx="469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are responsible for cakes and chocolates</a:t>
            </a:r>
            <a:endParaRPr lang="en-IN" dirty="0"/>
          </a:p>
        </p:txBody>
      </p:sp>
      <p:pic>
        <p:nvPicPr>
          <p:cNvPr id="9" name="Picture 8" descr="A cartoon of a person&#10;&#10;Description automatically generated">
            <a:extLst>
              <a:ext uri="{FF2B5EF4-FFF2-40B4-BE49-F238E27FC236}">
                <a16:creationId xmlns:a16="http://schemas.microsoft.com/office/drawing/2014/main" id="{2A5BD992-1025-4DFE-8B5F-766167B732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2400300"/>
            <a:ext cx="1876425" cy="1985395"/>
          </a:xfrm>
          <a:prstGeom prst="rect">
            <a:avLst/>
          </a:prstGeom>
        </p:spPr>
      </p:pic>
      <p:pic>
        <p:nvPicPr>
          <p:cNvPr id="11" name="Picture 10" descr="A cartoon of a person&#10;&#10;Description automatically generated">
            <a:extLst>
              <a:ext uri="{FF2B5EF4-FFF2-40B4-BE49-F238E27FC236}">
                <a16:creationId xmlns:a16="http://schemas.microsoft.com/office/drawing/2014/main" id="{9A9742D3-EADE-5F8E-87C9-EB83E90F5D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0" y="4669394"/>
            <a:ext cx="2143125" cy="21431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CCF200-30D6-33F5-E47D-3AB45DD9627C}"/>
              </a:ext>
            </a:extLst>
          </p:cNvPr>
          <p:cNvSpPr txBox="1"/>
          <p:nvPr/>
        </p:nvSpPr>
        <p:spPr>
          <a:xfrm>
            <a:off x="2295523" y="3114385"/>
            <a:ext cx="6562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sister is responsible for return gifts to give to your guests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92D3FF-35A5-B722-FBA7-06833C669BE9}"/>
              </a:ext>
            </a:extLst>
          </p:cNvPr>
          <p:cNvSpPr txBox="1"/>
          <p:nvPr/>
        </p:nvSpPr>
        <p:spPr>
          <a:xfrm>
            <a:off x="2295523" y="5262189"/>
            <a:ext cx="5919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dad is responsible for arranging the food at the party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848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6B5B3B2-816F-63A1-41BA-6E2C469138A9}"/>
              </a:ext>
            </a:extLst>
          </p:cNvPr>
          <p:cNvSpPr/>
          <p:nvPr/>
        </p:nvSpPr>
        <p:spPr>
          <a:xfrm>
            <a:off x="796924" y="532844"/>
            <a:ext cx="2764585" cy="540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PHYSICAL LAYER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51D8AB-2DA6-A376-2E68-54F4FE5D1146}"/>
              </a:ext>
            </a:extLst>
          </p:cNvPr>
          <p:cNvSpPr txBox="1"/>
          <p:nvPr/>
        </p:nvSpPr>
        <p:spPr>
          <a:xfrm>
            <a:off x="796924" y="1306003"/>
            <a:ext cx="10294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physical layer is responsible for the transmission and reception of raw data (bits) over a medium, such as copper cables((electrical signal), fibre optic cables(light signal), or air(radio waves)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C3FAC9-CCB4-FC10-A4F6-30811D821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014" y="2352990"/>
            <a:ext cx="1631822" cy="9438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F22286-D44F-2CF3-E3BE-E78CA27F7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924" y="4057533"/>
            <a:ext cx="1599912" cy="13528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F462ED-4990-A538-A447-FC98E0473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2332" y="2383143"/>
            <a:ext cx="1104900" cy="88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F94981-3B18-5A8E-44B4-4850E22F3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2332" y="3823947"/>
            <a:ext cx="1216432" cy="15393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F9621D-2DAF-474D-6D6C-6BFAF50644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437" y="2073668"/>
            <a:ext cx="1652288" cy="13044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0E5AF1-7FBC-0F28-8861-92B49B752D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437" y="4024437"/>
            <a:ext cx="1875351" cy="13388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5232C3-2C83-9972-ED45-CFC8B0F234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85461" y="2392295"/>
            <a:ext cx="2637830" cy="29710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33C140-A045-0BF7-2E84-B259C078EE49}"/>
              </a:ext>
            </a:extLst>
          </p:cNvPr>
          <p:cNvSpPr txBox="1"/>
          <p:nvPr/>
        </p:nvSpPr>
        <p:spPr>
          <a:xfrm>
            <a:off x="1098755" y="5643259"/>
            <a:ext cx="9759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Signals generated by the physical layer  will depend on the type of media which is used to connect 2 devices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EB4C1D1-9F44-A87D-E357-78783E9FF269}"/>
              </a:ext>
            </a:extLst>
          </p:cNvPr>
          <p:cNvCxnSpPr/>
          <p:nvPr/>
        </p:nvCxnSpPr>
        <p:spPr>
          <a:xfrm>
            <a:off x="1568709" y="3429000"/>
            <a:ext cx="0" cy="4898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6B95A3E-E63A-6C20-FDDD-7162D06BDD24}"/>
              </a:ext>
            </a:extLst>
          </p:cNvPr>
          <p:cNvCxnSpPr/>
          <p:nvPr/>
        </p:nvCxnSpPr>
        <p:spPr>
          <a:xfrm>
            <a:off x="6092812" y="3272143"/>
            <a:ext cx="0" cy="4898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1C7FFF-D25A-4BDF-D017-650B3433FFDD}"/>
              </a:ext>
            </a:extLst>
          </p:cNvPr>
          <p:cNvCxnSpPr/>
          <p:nvPr/>
        </p:nvCxnSpPr>
        <p:spPr>
          <a:xfrm>
            <a:off x="3769256" y="3272143"/>
            <a:ext cx="0" cy="4898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29648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12EBA2-5F45-33B9-0A1A-08ED6291D9E6}"/>
              </a:ext>
            </a:extLst>
          </p:cNvPr>
          <p:cNvSpPr/>
          <p:nvPr/>
        </p:nvSpPr>
        <p:spPr>
          <a:xfrm>
            <a:off x="1270205" y="762903"/>
            <a:ext cx="3713275" cy="540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PHYSICAL LAYER PROTOCOLS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779F22-2EC7-A019-CAE1-1847116C247D}"/>
              </a:ext>
            </a:extLst>
          </p:cNvPr>
          <p:cNvSpPr txBox="1"/>
          <p:nvPr/>
        </p:nvSpPr>
        <p:spPr>
          <a:xfrm>
            <a:off x="1186249" y="1853513"/>
            <a:ext cx="10552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1. DSL (Digital Subscriber Line)</a:t>
            </a:r>
          </a:p>
          <a:p>
            <a:r>
              <a:rPr lang="en-GB" dirty="0"/>
              <a:t>DSL is a </a:t>
            </a:r>
            <a:r>
              <a:rPr lang="en-GB" b="1" dirty="0"/>
              <a:t>physical layer protocol</a:t>
            </a:r>
            <a:r>
              <a:rPr lang="en-GB" dirty="0"/>
              <a:t> used for transmitting digital data over telephone lines using different frequencies for voice and data transmission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61AF44-7C5D-54C0-0C23-4A76AAD9E306}"/>
              </a:ext>
            </a:extLst>
          </p:cNvPr>
          <p:cNvSpPr txBox="1"/>
          <p:nvPr/>
        </p:nvSpPr>
        <p:spPr>
          <a:xfrm>
            <a:off x="1186249" y="2875895"/>
            <a:ext cx="10379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2. USB (Universal Serial Bus)</a:t>
            </a:r>
          </a:p>
          <a:p>
            <a:r>
              <a:rPr lang="en-GB" dirty="0"/>
              <a:t>USB is a </a:t>
            </a:r>
            <a:r>
              <a:rPr lang="en-GB" b="1" dirty="0"/>
              <a:t>physical layer protocol</a:t>
            </a:r>
            <a:r>
              <a:rPr lang="en-GB" dirty="0"/>
              <a:t> that defines the </a:t>
            </a:r>
            <a:r>
              <a:rPr lang="en-GB" b="1" dirty="0"/>
              <a:t>voltage levels</a:t>
            </a:r>
            <a:r>
              <a:rPr lang="en-GB" dirty="0"/>
              <a:t>, </a:t>
            </a:r>
            <a:r>
              <a:rPr lang="en-GB" b="1" dirty="0"/>
              <a:t>signal timings</a:t>
            </a:r>
            <a:r>
              <a:rPr lang="en-GB" dirty="0"/>
              <a:t>, and </a:t>
            </a:r>
            <a:r>
              <a:rPr lang="en-GB" b="1" dirty="0"/>
              <a:t>connectors</a:t>
            </a:r>
            <a:r>
              <a:rPr lang="en-GB" dirty="0"/>
              <a:t> for transferring data between a host and peripheral devices.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59BFE0-0CAF-CF42-5085-18200080B428}"/>
              </a:ext>
            </a:extLst>
          </p:cNvPr>
          <p:cNvSpPr txBox="1"/>
          <p:nvPr/>
        </p:nvSpPr>
        <p:spPr>
          <a:xfrm>
            <a:off x="1186249" y="3940191"/>
            <a:ext cx="10157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3. Bluetooth</a:t>
            </a:r>
          </a:p>
          <a:p>
            <a:r>
              <a:rPr lang="en-GB" dirty="0"/>
              <a:t>Bluetooth is a </a:t>
            </a:r>
            <a:r>
              <a:rPr lang="en-GB" b="1" dirty="0"/>
              <a:t>wireless protocol</a:t>
            </a:r>
            <a:r>
              <a:rPr lang="en-GB" dirty="0"/>
              <a:t> that defines the </a:t>
            </a:r>
            <a:r>
              <a:rPr lang="en-GB" b="1" dirty="0"/>
              <a:t>radio frequencies</a:t>
            </a:r>
            <a:r>
              <a:rPr lang="en-GB" dirty="0"/>
              <a:t> and </a:t>
            </a:r>
            <a:r>
              <a:rPr lang="en-GB" b="1" dirty="0"/>
              <a:t>modulation techniques</a:t>
            </a:r>
            <a:r>
              <a:rPr lang="en-GB" dirty="0"/>
              <a:t> for short-range communication between devices, such as smartphones, laptops, and peripherals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651C44-ED3D-1030-3420-CE275D03FD8B}"/>
              </a:ext>
            </a:extLst>
          </p:cNvPr>
          <p:cNvSpPr txBox="1"/>
          <p:nvPr/>
        </p:nvSpPr>
        <p:spPr>
          <a:xfrm>
            <a:off x="1186249" y="5004487"/>
            <a:ext cx="10157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4. </a:t>
            </a:r>
            <a:r>
              <a:rPr lang="en-GB" b="1" dirty="0"/>
              <a:t>Wi-Fi</a:t>
            </a:r>
          </a:p>
          <a:p>
            <a:r>
              <a:rPr lang="en-GB" dirty="0"/>
              <a:t>Wi-Fi defines the </a:t>
            </a:r>
            <a:r>
              <a:rPr lang="en-GB" b="1" dirty="0"/>
              <a:t>radio waves</a:t>
            </a:r>
            <a:r>
              <a:rPr lang="en-GB" dirty="0"/>
              <a:t>, </a:t>
            </a:r>
            <a:r>
              <a:rPr lang="en-GB" b="1" dirty="0"/>
              <a:t>frequencies</a:t>
            </a:r>
            <a:r>
              <a:rPr lang="en-GB" dirty="0"/>
              <a:t>, and </a:t>
            </a:r>
            <a:r>
              <a:rPr lang="en-GB" b="1" dirty="0"/>
              <a:t>modulation</a:t>
            </a:r>
            <a:r>
              <a:rPr lang="en-GB" dirty="0"/>
              <a:t> used for wireless data transmission in </a:t>
            </a:r>
            <a:r>
              <a:rPr lang="en-GB" b="1" dirty="0"/>
              <a:t>local area networks</a:t>
            </a:r>
            <a:r>
              <a:rPr lang="en-GB" dirty="0"/>
              <a:t> (WLANs)</a:t>
            </a:r>
            <a:r>
              <a:rPr lang="en-GB" b="1" dirty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21785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572911-B257-4404-D8FC-C9051CA69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01FF328-4F30-6F56-832B-C44269B3E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78469B38-F762-0B25-2C58-BC6E1FD62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7CCF45B-29CB-B4B3-70CB-5D086F0A8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4A3D57A1-5D83-5852-1B80-470D72FCF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8AD42B49-07A6-6D56-E17F-0E6EB57A1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0E718EC2-63F2-12C7-4858-4967E99FC843}"/>
              </a:ext>
            </a:extLst>
          </p:cNvPr>
          <p:cNvSpPr/>
          <p:nvPr/>
        </p:nvSpPr>
        <p:spPr>
          <a:xfrm>
            <a:off x="619125" y="771526"/>
            <a:ext cx="7419975" cy="14766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there is a problem with the food at the party, whom will you go and look for?</a:t>
            </a:r>
            <a:endParaRPr lang="en-IN" dirty="0"/>
          </a:p>
        </p:txBody>
      </p:sp>
      <p:pic>
        <p:nvPicPr>
          <p:cNvPr id="6" name="Picture 5" descr="A cartoon of a person&#10;&#10;Description automatically generated">
            <a:extLst>
              <a:ext uri="{FF2B5EF4-FFF2-40B4-BE49-F238E27FC236}">
                <a16:creationId xmlns:a16="http://schemas.microsoft.com/office/drawing/2014/main" id="{6BDAC74A-7FE0-ED02-C7E9-49328B945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56" y="2678982"/>
            <a:ext cx="3567165" cy="3266813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A18678AB-53DD-83BC-D072-D654B441B8A0}"/>
              </a:ext>
            </a:extLst>
          </p:cNvPr>
          <p:cNvSpPr/>
          <p:nvPr/>
        </p:nvSpPr>
        <p:spPr>
          <a:xfrm>
            <a:off x="2690078" y="3898052"/>
            <a:ext cx="1719997" cy="828675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DAD</a:t>
            </a:r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EB0CEB2-474C-43FE-2A51-0F0512790595}"/>
              </a:ext>
            </a:extLst>
          </p:cNvPr>
          <p:cNvSpPr/>
          <p:nvPr/>
        </p:nvSpPr>
        <p:spPr>
          <a:xfrm>
            <a:off x="5619750" y="3067050"/>
            <a:ext cx="2924175" cy="21526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Because Dad is responsible for the food at the party.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254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1DDD67-3CA9-4C94-ACB7-E6FEAE7BD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A cartoon character holding a question mark&#10;&#10;Description automatically generated">
            <a:extLst>
              <a:ext uri="{FF2B5EF4-FFF2-40B4-BE49-F238E27FC236}">
                <a16:creationId xmlns:a16="http://schemas.microsoft.com/office/drawing/2014/main" id="{B9006954-8792-272C-2A09-092D6DCAF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99" y="317760"/>
            <a:ext cx="4216401" cy="3860801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348084D4-3F73-8DAA-455F-479B247F5745}"/>
              </a:ext>
            </a:extLst>
          </p:cNvPr>
          <p:cNvSpPr/>
          <p:nvPr/>
        </p:nvSpPr>
        <p:spPr>
          <a:xfrm>
            <a:off x="4394200" y="917201"/>
            <a:ext cx="3403600" cy="266192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Because each person had their OWN responsibilities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C37B3D-9ABE-CCAA-1748-63700723FDEE}"/>
              </a:ext>
            </a:extLst>
          </p:cNvPr>
          <p:cNvSpPr/>
          <p:nvPr/>
        </p:nvSpPr>
        <p:spPr>
          <a:xfrm>
            <a:off x="751840" y="4490720"/>
            <a:ext cx="6888480" cy="1930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same happens in the OSI Model also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018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C67C67-F7C2-967E-C1C2-E0D12AA93EAB}"/>
              </a:ext>
            </a:extLst>
          </p:cNvPr>
          <p:cNvSpPr/>
          <p:nvPr/>
        </p:nvSpPr>
        <p:spPr>
          <a:xfrm>
            <a:off x="598805" y="1899920"/>
            <a:ext cx="3820160" cy="1158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TRANSMISSION PROCESS</a:t>
            </a: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0A51A2-EED9-B06E-4580-3DD307B828D1}"/>
              </a:ext>
            </a:extLst>
          </p:cNvPr>
          <p:cNvSpPr/>
          <p:nvPr/>
        </p:nvSpPr>
        <p:spPr>
          <a:xfrm>
            <a:off x="6261100" y="1874520"/>
            <a:ext cx="284480" cy="12090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F5D575-E3F0-E464-4556-BC7495201D7C}"/>
              </a:ext>
            </a:extLst>
          </p:cNvPr>
          <p:cNvSpPr/>
          <p:nvPr/>
        </p:nvSpPr>
        <p:spPr>
          <a:xfrm>
            <a:off x="6797040" y="1874520"/>
            <a:ext cx="284480" cy="12090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3F9EA1-5AC0-D2BF-1F82-66A8D741454E}"/>
              </a:ext>
            </a:extLst>
          </p:cNvPr>
          <p:cNvSpPr/>
          <p:nvPr/>
        </p:nvSpPr>
        <p:spPr>
          <a:xfrm>
            <a:off x="9608820" y="1874520"/>
            <a:ext cx="284480" cy="12090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F63416-3521-730B-CA02-1BE472E0A970}"/>
              </a:ext>
            </a:extLst>
          </p:cNvPr>
          <p:cNvSpPr/>
          <p:nvPr/>
        </p:nvSpPr>
        <p:spPr>
          <a:xfrm>
            <a:off x="7371080" y="1874520"/>
            <a:ext cx="284480" cy="12090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62DE95-CFD3-F6F4-688F-3C9B12DAA6F1}"/>
              </a:ext>
            </a:extLst>
          </p:cNvPr>
          <p:cNvSpPr/>
          <p:nvPr/>
        </p:nvSpPr>
        <p:spPr>
          <a:xfrm>
            <a:off x="7955280" y="1899920"/>
            <a:ext cx="284480" cy="12090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82A7D8-24B4-7D58-D47F-8F7C5AA45585}"/>
              </a:ext>
            </a:extLst>
          </p:cNvPr>
          <p:cNvSpPr/>
          <p:nvPr/>
        </p:nvSpPr>
        <p:spPr>
          <a:xfrm>
            <a:off x="8521700" y="1874520"/>
            <a:ext cx="284480" cy="12090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1714EE-34D1-82D6-2646-613B61128BE4}"/>
              </a:ext>
            </a:extLst>
          </p:cNvPr>
          <p:cNvSpPr/>
          <p:nvPr/>
        </p:nvSpPr>
        <p:spPr>
          <a:xfrm>
            <a:off x="9065260" y="1874520"/>
            <a:ext cx="284480" cy="12090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A8C7B491-A793-0B44-1A8B-3C8FA709592A}"/>
              </a:ext>
            </a:extLst>
          </p:cNvPr>
          <p:cNvSpPr/>
          <p:nvPr/>
        </p:nvSpPr>
        <p:spPr>
          <a:xfrm rot="16200000">
            <a:off x="7343139" y="-767081"/>
            <a:ext cx="1468120" cy="3632202"/>
          </a:xfrm>
          <a:prstGeom prst="rightBrace">
            <a:avLst>
              <a:gd name="adj1" fmla="val 8333"/>
              <a:gd name="adj2" fmla="val 5167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915C2D5-DA49-0E65-3F01-1EE0851ECF8E}"/>
              </a:ext>
            </a:extLst>
          </p:cNvPr>
          <p:cNvSpPr/>
          <p:nvPr/>
        </p:nvSpPr>
        <p:spPr>
          <a:xfrm>
            <a:off x="8382000" y="619760"/>
            <a:ext cx="1148080" cy="2743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FF7E8C-2A8B-B5BC-A016-212D91661875}"/>
              </a:ext>
            </a:extLst>
          </p:cNvPr>
          <p:cNvSpPr txBox="1"/>
          <p:nvPr/>
        </p:nvSpPr>
        <p:spPr>
          <a:xfrm>
            <a:off x="9751060" y="526087"/>
            <a:ext cx="2085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OSI MODEL</a:t>
            </a:r>
            <a:endParaRPr lang="en-IN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5189E1-F227-5DFB-AFB2-E2F0917213C1}"/>
              </a:ext>
            </a:extLst>
          </p:cNvPr>
          <p:cNvSpPr/>
          <p:nvPr/>
        </p:nvSpPr>
        <p:spPr>
          <a:xfrm>
            <a:off x="3771900" y="4277527"/>
            <a:ext cx="284480" cy="12090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87D8F2-A513-6EC9-E219-CBF61CA63202}"/>
              </a:ext>
            </a:extLst>
          </p:cNvPr>
          <p:cNvSpPr txBox="1"/>
          <p:nvPr/>
        </p:nvSpPr>
        <p:spPr>
          <a:xfrm>
            <a:off x="4732020" y="2063988"/>
            <a:ext cx="157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 Layers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E0C9CB-8096-83DA-D7F1-04E5CABB305C}"/>
              </a:ext>
            </a:extLst>
          </p:cNvPr>
          <p:cNvSpPr txBox="1"/>
          <p:nvPr/>
        </p:nvSpPr>
        <p:spPr>
          <a:xfrm>
            <a:off x="6365240" y="4277527"/>
            <a:ext cx="4033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Layer has its “OWN NAME” and “ITS RESPONSIBILITIES”</a:t>
            </a:r>
            <a:endParaRPr lang="en-IN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832C0C8-452A-FACB-8BE7-0AA5C5A9F2B1}"/>
              </a:ext>
            </a:extLst>
          </p:cNvPr>
          <p:cNvSpPr/>
          <p:nvPr/>
        </p:nvSpPr>
        <p:spPr>
          <a:xfrm>
            <a:off x="4728843" y="4882047"/>
            <a:ext cx="1148081" cy="2743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91C0E456-BC45-C8A1-220C-CABDB6D55459}"/>
              </a:ext>
            </a:extLst>
          </p:cNvPr>
          <p:cNvSpPr/>
          <p:nvPr/>
        </p:nvSpPr>
        <p:spPr>
          <a:xfrm>
            <a:off x="4728845" y="2439908"/>
            <a:ext cx="1148080" cy="2743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C46877-DD93-CC83-D876-4C041526B23D}"/>
              </a:ext>
            </a:extLst>
          </p:cNvPr>
          <p:cNvSpPr txBox="1"/>
          <p:nvPr/>
        </p:nvSpPr>
        <p:spPr>
          <a:xfrm>
            <a:off x="6365240" y="5019207"/>
            <a:ext cx="4033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layer is a package of Protocols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7827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0CE9BC-8678-62D4-ED7C-3E063247A964}"/>
              </a:ext>
            </a:extLst>
          </p:cNvPr>
          <p:cNvSpPr/>
          <p:nvPr/>
        </p:nvSpPr>
        <p:spPr>
          <a:xfrm>
            <a:off x="4638675" y="285750"/>
            <a:ext cx="2914650" cy="75247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 Layers of OSI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AAEE8A-662B-BAF7-A317-2637C114C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919" y="1038225"/>
            <a:ext cx="3134162" cy="5586858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C1DB9357-3050-83C3-8669-C64223DCCE27}"/>
              </a:ext>
            </a:extLst>
          </p:cNvPr>
          <p:cNvSpPr/>
          <p:nvPr/>
        </p:nvSpPr>
        <p:spPr>
          <a:xfrm>
            <a:off x="3705225" y="1676400"/>
            <a:ext cx="342900" cy="4543425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5F5E9BFD-11C9-FD5F-AD19-7E34F2BD321E}"/>
              </a:ext>
            </a:extLst>
          </p:cNvPr>
          <p:cNvSpPr/>
          <p:nvPr/>
        </p:nvSpPr>
        <p:spPr>
          <a:xfrm>
            <a:off x="8382000" y="1676400"/>
            <a:ext cx="342900" cy="456247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D58E0C-E022-3CE2-3046-EF27FADEB197}"/>
              </a:ext>
            </a:extLst>
          </p:cNvPr>
          <p:cNvSpPr txBox="1"/>
          <p:nvPr/>
        </p:nvSpPr>
        <p:spPr>
          <a:xfrm>
            <a:off x="8801100" y="3028950"/>
            <a:ext cx="914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</a:p>
          <a:p>
            <a:r>
              <a:rPr lang="en-US" dirty="0"/>
              <a:t>E</a:t>
            </a:r>
          </a:p>
          <a:p>
            <a:r>
              <a:rPr lang="en-US" dirty="0"/>
              <a:t>N</a:t>
            </a:r>
          </a:p>
          <a:p>
            <a:r>
              <a:rPr lang="en-US" dirty="0"/>
              <a:t>D</a:t>
            </a:r>
          </a:p>
          <a:p>
            <a:r>
              <a:rPr lang="en-US" dirty="0"/>
              <a:t>E</a:t>
            </a:r>
          </a:p>
          <a:p>
            <a:r>
              <a:rPr lang="en-US" dirty="0"/>
              <a:t>R</a:t>
            </a:r>
          </a:p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ED29EB-0FDA-A9AE-84B2-D3A21C5BD502}"/>
              </a:ext>
            </a:extLst>
          </p:cNvPr>
          <p:cNvSpPr txBox="1"/>
          <p:nvPr/>
        </p:nvSpPr>
        <p:spPr>
          <a:xfrm>
            <a:off x="3193147" y="2751951"/>
            <a:ext cx="6263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  <a:p>
            <a:r>
              <a:rPr lang="en-US" dirty="0"/>
              <a:t>E</a:t>
            </a:r>
          </a:p>
          <a:p>
            <a:r>
              <a:rPr lang="en-US" dirty="0"/>
              <a:t>C</a:t>
            </a:r>
          </a:p>
          <a:p>
            <a:r>
              <a:rPr lang="en-US" dirty="0"/>
              <a:t>E</a:t>
            </a:r>
          </a:p>
          <a:p>
            <a:r>
              <a:rPr lang="en-US" dirty="0"/>
              <a:t>I</a:t>
            </a:r>
          </a:p>
          <a:p>
            <a:r>
              <a:rPr lang="en-US" dirty="0"/>
              <a:t>V</a:t>
            </a:r>
          </a:p>
          <a:p>
            <a:r>
              <a:rPr lang="en-US" dirty="0"/>
              <a:t>E</a:t>
            </a:r>
          </a:p>
          <a:p>
            <a:r>
              <a:rPr lang="en-US" dirty="0"/>
              <a:t>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3944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diagram&#10;&#10;Description automatically generated">
            <a:extLst>
              <a:ext uri="{FF2B5EF4-FFF2-40B4-BE49-F238E27FC236}">
                <a16:creationId xmlns:a16="http://schemas.microsoft.com/office/drawing/2014/main" id="{A8F73C65-6FD7-F4AF-A97F-0FAA99D66F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462"/>
            <a:ext cx="12192000" cy="609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99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4833</TotalTime>
  <Words>1291</Words>
  <Application>Microsoft Macintosh PowerPoint</Application>
  <PresentationFormat>Widescreen</PresentationFormat>
  <Paragraphs>201</Paragraphs>
  <Slides>41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Aptos</vt:lpstr>
      <vt:lpstr>Aptos Display</vt:lpstr>
      <vt:lpstr>Arial</vt:lpstr>
      <vt:lpstr>Office Theme</vt:lpstr>
      <vt:lpstr>OSI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Meenakshi Megavarnam</dc:creator>
  <cp:lastModifiedBy>Meenakshi Megavarnam</cp:lastModifiedBy>
  <cp:revision>31</cp:revision>
  <dcterms:created xsi:type="dcterms:W3CDTF">2024-11-05T16:02:42Z</dcterms:created>
  <dcterms:modified xsi:type="dcterms:W3CDTF">2024-12-03T16:08:44Z</dcterms:modified>
</cp:coreProperties>
</file>